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Lora"/>
      <p:regular r:id="rId25"/>
      <p:bold r:id="rId26"/>
      <p:italic r:id="rId27"/>
      <p:boldItalic r:id="rId28"/>
    </p:embeddedFont>
    <p:embeddedFont>
      <p:font typeface="Helvetica Neue"/>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8BB77A-4756-4751-8D5F-873FE43E798D}">
  <a:tblStyle styleId="{A38BB77A-4756-4751-8D5F-873FE43E798D}"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9EC45BC-0E9C-425F-A436-838F1BC0C83D}"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ora-bold.fntdata"/><Relationship Id="rId25" Type="http://schemas.openxmlformats.org/officeDocument/2006/relationships/font" Target="fonts/Lora-regular.fntdata"/><Relationship Id="rId28" Type="http://schemas.openxmlformats.org/officeDocument/2006/relationships/font" Target="fonts/Lora-boldItalic.fntdata"/><Relationship Id="rId27" Type="http://schemas.openxmlformats.org/officeDocument/2006/relationships/font" Target="fonts/Lora-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HelveticaNeue-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italic.fntdata"/><Relationship Id="rId30" Type="http://schemas.openxmlformats.org/officeDocument/2006/relationships/font" Target="fonts/HelveticaNeue-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HelveticaNeue-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2762f50f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2762f50f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12762f50f8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12762f50f8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2762f50f8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12762f50f8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12762f50f8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12762f50f8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12762f50f8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12762f50f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12762f50f8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12762f50f8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12762f50f8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12762f50f8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12762f50f8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12762f50f8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12762f50f8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12762f50f8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112762f50f8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112762f50f8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0f094b938d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0f094b938d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12762f50f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12762f50f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12762f50f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12762f50f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12762f50f8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12762f50f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12762f50f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12762f50f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12762f50f8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12762f50f8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12762f50f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12762f50f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8.png"/><Relationship Id="rId5" Type="http://schemas.openxmlformats.org/officeDocument/2006/relationships/image" Target="../media/image15.png"/><Relationship Id="rId6"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0800" y="-66675"/>
            <a:ext cx="9262536" cy="5210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35" name="Shape 135"/>
        <p:cNvGrpSpPr/>
        <p:nvPr/>
      </p:nvGrpSpPr>
      <p:grpSpPr>
        <a:xfrm>
          <a:off x="0" y="0"/>
          <a:ext cx="0" cy="0"/>
          <a:chOff x="0" y="0"/>
          <a:chExt cx="0" cy="0"/>
        </a:xfrm>
      </p:grpSpPr>
      <p:sp>
        <p:nvSpPr>
          <p:cNvPr id="136" name="Google Shape;136;p22"/>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Experimental Methods</a:t>
            </a:r>
            <a:endParaRPr sz="2400">
              <a:latin typeface="Helvetica Neue"/>
              <a:ea typeface="Helvetica Neue"/>
              <a:cs typeface="Helvetica Neue"/>
              <a:sym typeface="Helvetica Neue"/>
            </a:endParaRPr>
          </a:p>
        </p:txBody>
      </p:sp>
      <p:pic>
        <p:nvPicPr>
          <p:cNvPr id="137" name="Google Shape;137;p22"/>
          <p:cNvPicPr preferRelativeResize="0"/>
          <p:nvPr/>
        </p:nvPicPr>
        <p:blipFill rotWithShape="1">
          <a:blip r:embed="rId3">
            <a:alphaModFix/>
          </a:blip>
          <a:srcRect b="0" l="15761" r="0" t="0"/>
          <a:stretch/>
        </p:blipFill>
        <p:spPr>
          <a:xfrm>
            <a:off x="6457175" y="2917675"/>
            <a:ext cx="2364308" cy="2119450"/>
          </a:xfrm>
          <a:prstGeom prst="rect">
            <a:avLst/>
          </a:prstGeom>
          <a:noFill/>
          <a:ln cap="flat" cmpd="sng" w="9525">
            <a:solidFill>
              <a:srgbClr val="666666"/>
            </a:solidFill>
            <a:prstDash val="solid"/>
            <a:round/>
            <a:headEnd len="sm" w="sm" type="none"/>
            <a:tailEnd len="sm" w="sm" type="none"/>
          </a:ln>
        </p:spPr>
      </p:pic>
      <p:pic>
        <p:nvPicPr>
          <p:cNvPr id="138" name="Google Shape;138;p22"/>
          <p:cNvPicPr preferRelativeResize="0"/>
          <p:nvPr/>
        </p:nvPicPr>
        <p:blipFill>
          <a:blip r:embed="rId4">
            <a:alphaModFix/>
          </a:blip>
          <a:stretch>
            <a:fillRect/>
          </a:stretch>
        </p:blipFill>
        <p:spPr>
          <a:xfrm>
            <a:off x="538251" y="2917675"/>
            <a:ext cx="2223773" cy="2119451"/>
          </a:xfrm>
          <a:prstGeom prst="rect">
            <a:avLst/>
          </a:prstGeom>
          <a:noFill/>
          <a:ln cap="flat" cmpd="sng" w="9525">
            <a:solidFill>
              <a:srgbClr val="666666"/>
            </a:solidFill>
            <a:prstDash val="solid"/>
            <a:round/>
            <a:headEnd len="sm" w="sm" type="none"/>
            <a:tailEnd len="sm" w="sm" type="none"/>
          </a:ln>
        </p:spPr>
      </p:pic>
      <p:pic>
        <p:nvPicPr>
          <p:cNvPr id="139" name="Google Shape;139;p22"/>
          <p:cNvPicPr preferRelativeResize="0"/>
          <p:nvPr/>
        </p:nvPicPr>
        <p:blipFill>
          <a:blip r:embed="rId5">
            <a:alphaModFix/>
          </a:blip>
          <a:stretch>
            <a:fillRect/>
          </a:stretch>
        </p:blipFill>
        <p:spPr>
          <a:xfrm>
            <a:off x="3218646" y="2917675"/>
            <a:ext cx="2781906" cy="2119447"/>
          </a:xfrm>
          <a:prstGeom prst="rect">
            <a:avLst/>
          </a:prstGeom>
          <a:noFill/>
          <a:ln cap="flat" cmpd="sng" w="9525">
            <a:solidFill>
              <a:srgbClr val="666666"/>
            </a:solidFill>
            <a:prstDash val="solid"/>
            <a:round/>
            <a:headEnd len="sm" w="sm" type="none"/>
            <a:tailEnd len="sm" w="sm" type="none"/>
          </a:ln>
        </p:spPr>
      </p:pic>
      <p:graphicFrame>
        <p:nvGraphicFramePr>
          <p:cNvPr id="140" name="Google Shape;140;p22"/>
          <p:cNvGraphicFramePr/>
          <p:nvPr/>
        </p:nvGraphicFramePr>
        <p:xfrm>
          <a:off x="538250" y="871413"/>
          <a:ext cx="3000000" cy="3000000"/>
        </p:xfrm>
        <a:graphic>
          <a:graphicData uri="http://schemas.openxmlformats.org/drawingml/2006/table">
            <a:tbl>
              <a:tblPr>
                <a:noFill/>
                <a:tableStyleId>{39EC45BC-0E9C-425F-A436-838F1BC0C83D}</a:tableStyleId>
              </a:tblPr>
              <a:tblGrid>
                <a:gridCol w="1833075"/>
                <a:gridCol w="6450150"/>
              </a:tblGrid>
              <a:tr h="381000">
                <a:tc>
                  <a:txBody>
                    <a:bodyPr/>
                    <a:lstStyle/>
                    <a:p>
                      <a:pPr indent="0" lvl="0" marL="0" rtl="0" algn="l">
                        <a:lnSpc>
                          <a:spcPct val="100000"/>
                        </a:lnSpc>
                        <a:spcBef>
                          <a:spcPts val="1200"/>
                        </a:spcBef>
                        <a:spcAft>
                          <a:spcPts val="1200"/>
                        </a:spcAft>
                        <a:buNone/>
                      </a:pPr>
                      <a:r>
                        <a:rPr b="1" lang="en" sz="1200">
                          <a:solidFill>
                            <a:schemeClr val="dk1"/>
                          </a:solidFill>
                        </a:rPr>
                        <a:t>Participants</a:t>
                      </a:r>
                      <a:endParaRPr b="1" sz="1200"/>
                    </a:p>
                  </a:txBody>
                  <a:tcPr marT="91425" marB="91425" marR="91425" marL="91425"/>
                </a:tc>
                <a:tc>
                  <a:txBody>
                    <a:bodyPr/>
                    <a:lstStyle/>
                    <a:p>
                      <a:pPr indent="0" lvl="0" marL="0" rtl="0" algn="l">
                        <a:lnSpc>
                          <a:spcPct val="100000"/>
                        </a:lnSpc>
                        <a:spcBef>
                          <a:spcPts val="0"/>
                        </a:spcBef>
                        <a:spcAft>
                          <a:spcPts val="0"/>
                        </a:spcAft>
                        <a:buNone/>
                      </a:pPr>
                      <a:r>
                        <a:rPr lang="en" sz="1200"/>
                        <a:t>Katie, </a:t>
                      </a:r>
                      <a:r>
                        <a:rPr lang="en" sz="1200">
                          <a:solidFill>
                            <a:schemeClr val="dk1"/>
                          </a:solidFill>
                        </a:rPr>
                        <a:t>Matthew, </a:t>
                      </a:r>
                      <a:r>
                        <a:rPr lang="en" sz="1200"/>
                        <a:t>Catherine</a:t>
                      </a:r>
                      <a:endParaRPr sz="1200"/>
                    </a:p>
                  </a:txBody>
                  <a:tcPr marT="91425" marB="91425" marR="91425" marL="91425"/>
                </a:tc>
              </a:tr>
              <a:tr h="381000">
                <a:tc>
                  <a:txBody>
                    <a:bodyPr/>
                    <a:lstStyle/>
                    <a:p>
                      <a:pPr indent="0" lvl="0" marL="0" rtl="0" algn="l">
                        <a:lnSpc>
                          <a:spcPct val="100000"/>
                        </a:lnSpc>
                        <a:spcBef>
                          <a:spcPts val="1200"/>
                        </a:spcBef>
                        <a:spcAft>
                          <a:spcPts val="1200"/>
                        </a:spcAft>
                        <a:buNone/>
                      </a:pPr>
                      <a:r>
                        <a:rPr b="1" lang="en" sz="1200">
                          <a:solidFill>
                            <a:schemeClr val="dk1"/>
                          </a:solidFill>
                        </a:rPr>
                        <a:t>Environment</a:t>
                      </a:r>
                      <a:endParaRPr b="1" sz="1200"/>
                    </a:p>
                  </a:txBody>
                  <a:tcPr marT="91425" marB="91425" marR="91425" marL="91425"/>
                </a:tc>
                <a:tc>
                  <a:txBody>
                    <a:bodyPr/>
                    <a:lstStyle/>
                    <a:p>
                      <a:pPr indent="0" lvl="0" marL="0" rtl="0" algn="l">
                        <a:lnSpc>
                          <a:spcPct val="100000"/>
                        </a:lnSpc>
                        <a:spcBef>
                          <a:spcPts val="1200"/>
                        </a:spcBef>
                        <a:spcAft>
                          <a:spcPts val="1200"/>
                        </a:spcAft>
                        <a:buNone/>
                      </a:pPr>
                      <a:r>
                        <a:rPr lang="en" sz="1200">
                          <a:solidFill>
                            <a:schemeClr val="dk1"/>
                          </a:solidFill>
                        </a:rPr>
                        <a:t>Zoom calls &amp; screen sharing (web apps and mobile apps)</a:t>
                      </a:r>
                      <a:endParaRPr sz="1200"/>
                    </a:p>
                  </a:txBody>
                  <a:tcPr marT="91425" marB="91425" marR="91425" marL="91425"/>
                </a:tc>
              </a:tr>
              <a:tr h="381000">
                <a:tc>
                  <a:txBody>
                    <a:bodyPr/>
                    <a:lstStyle/>
                    <a:p>
                      <a:pPr indent="0" lvl="0" marL="0" rtl="0" algn="l">
                        <a:lnSpc>
                          <a:spcPct val="100000"/>
                        </a:lnSpc>
                        <a:spcBef>
                          <a:spcPts val="1200"/>
                        </a:spcBef>
                        <a:spcAft>
                          <a:spcPts val="1200"/>
                        </a:spcAft>
                        <a:buNone/>
                      </a:pPr>
                      <a:r>
                        <a:rPr b="1" lang="en" sz="1200">
                          <a:solidFill>
                            <a:schemeClr val="dk1"/>
                          </a:solidFill>
                        </a:rPr>
                        <a:t>Usability Goals</a:t>
                      </a:r>
                      <a:endParaRPr b="1" sz="1200"/>
                    </a:p>
                  </a:txBody>
                  <a:tcPr marT="91425" marB="91425" marR="91425" marL="91425"/>
                </a:tc>
                <a:tc>
                  <a:txBody>
                    <a:bodyPr/>
                    <a:lstStyle/>
                    <a:p>
                      <a:pPr indent="0" lvl="0" marL="0" rtl="0" algn="l">
                        <a:lnSpc>
                          <a:spcPct val="100000"/>
                        </a:lnSpc>
                        <a:spcBef>
                          <a:spcPts val="0"/>
                        </a:spcBef>
                        <a:spcAft>
                          <a:spcPts val="0"/>
                        </a:spcAft>
                        <a:buNone/>
                      </a:pPr>
                      <a:r>
                        <a:rPr lang="en" sz="1200"/>
                        <a:t>Discoverable, Fun</a:t>
                      </a:r>
                      <a:endParaRPr sz="1200"/>
                    </a:p>
                  </a:txBody>
                  <a:tcPr marT="91425" marB="91425" marR="91425" marL="91425"/>
                </a:tc>
              </a:tr>
              <a:tr h="251550">
                <a:tc>
                  <a:txBody>
                    <a:bodyPr/>
                    <a:lstStyle/>
                    <a:p>
                      <a:pPr indent="0" lvl="0" marL="0" rtl="0" algn="l">
                        <a:lnSpc>
                          <a:spcPct val="100000"/>
                        </a:lnSpc>
                        <a:spcBef>
                          <a:spcPts val="1200"/>
                        </a:spcBef>
                        <a:spcAft>
                          <a:spcPts val="1200"/>
                        </a:spcAft>
                        <a:buNone/>
                      </a:pPr>
                      <a:r>
                        <a:rPr b="1" lang="en" sz="1200">
                          <a:solidFill>
                            <a:schemeClr val="dk1"/>
                          </a:solidFill>
                        </a:rPr>
                        <a:t>Procedure</a:t>
                      </a:r>
                      <a:endParaRPr b="1" sz="1200"/>
                    </a:p>
                  </a:txBody>
                  <a:tcPr marT="91425" marB="91425" marR="91425" marL="91425"/>
                </a:tc>
                <a:tc>
                  <a:txBody>
                    <a:bodyPr/>
                    <a:lstStyle/>
                    <a:p>
                      <a:pPr indent="0" lvl="0" marL="0" rtl="0" algn="l">
                        <a:lnSpc>
                          <a:spcPct val="100000"/>
                        </a:lnSpc>
                        <a:spcBef>
                          <a:spcPts val="0"/>
                        </a:spcBef>
                        <a:spcAft>
                          <a:spcPts val="0"/>
                        </a:spcAft>
                        <a:buNone/>
                      </a:pPr>
                      <a:r>
                        <a:rPr lang="en" sz="1200"/>
                        <a:t>Introduction to the app ⇒ navigate &amp; explore on Marvel app ⇒ (draw to music) ⇒ feedback</a:t>
                      </a:r>
                      <a:endParaRPr sz="1200"/>
                    </a:p>
                  </a:txBody>
                  <a:tcPr marT="91425" marB="91425" marR="91425" marL="91425"/>
                </a:tc>
              </a:tr>
              <a:tr h="381000">
                <a:tc>
                  <a:txBody>
                    <a:bodyPr/>
                    <a:lstStyle/>
                    <a:p>
                      <a:pPr indent="0" lvl="0" marL="0" rtl="0" algn="l">
                        <a:lnSpc>
                          <a:spcPct val="100000"/>
                        </a:lnSpc>
                        <a:spcBef>
                          <a:spcPts val="1200"/>
                        </a:spcBef>
                        <a:spcAft>
                          <a:spcPts val="1200"/>
                        </a:spcAft>
                        <a:buNone/>
                      </a:pPr>
                      <a:r>
                        <a:rPr b="1" lang="en" sz="1200">
                          <a:solidFill>
                            <a:schemeClr val="dk1"/>
                          </a:solidFill>
                        </a:rPr>
                        <a:t>Team Member Roles</a:t>
                      </a:r>
                      <a:endParaRPr b="1" sz="1200"/>
                    </a:p>
                  </a:txBody>
                  <a:tcPr marT="91425" marB="91425" marR="91425" marL="91425"/>
                </a:tc>
                <a:tc>
                  <a:txBody>
                    <a:bodyPr/>
                    <a:lstStyle/>
                    <a:p>
                      <a:pPr indent="0" lvl="0" marL="0" rtl="0" algn="l">
                        <a:lnSpc>
                          <a:spcPct val="100000"/>
                        </a:lnSpc>
                        <a:spcBef>
                          <a:spcPts val="1200"/>
                        </a:spcBef>
                        <a:spcAft>
                          <a:spcPts val="1200"/>
                        </a:spcAft>
                        <a:buNone/>
                      </a:pPr>
                      <a:r>
                        <a:rPr lang="en" sz="1200">
                          <a:solidFill>
                            <a:schemeClr val="dk1"/>
                          </a:solidFill>
                        </a:rPr>
                        <a:t>Greeter/Facilitator: Emily/Po-Ting/Frankie; Notetaker: Po-Ting/Emily/Jared</a:t>
                      </a:r>
                      <a:endParaRPr sz="1200"/>
                    </a:p>
                  </a:txBody>
                  <a:tcPr marT="91425" marB="91425" marR="91425" marL="91425"/>
                </a:tc>
              </a:tr>
            </a:tbl>
          </a:graphicData>
        </a:graphic>
      </p:graphicFrame>
      <p:sp>
        <p:nvSpPr>
          <p:cNvPr id="141" name="Google Shape;141;p22"/>
          <p:cNvSpPr/>
          <p:nvPr/>
        </p:nvSpPr>
        <p:spPr>
          <a:xfrm>
            <a:off x="-133350" y="-762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45" name="Shape 145"/>
        <p:cNvGrpSpPr/>
        <p:nvPr/>
      </p:nvGrpSpPr>
      <p:grpSpPr>
        <a:xfrm>
          <a:off x="0" y="0"/>
          <a:ext cx="0" cy="0"/>
          <a:chOff x="0" y="0"/>
          <a:chExt cx="0" cy="0"/>
        </a:xfrm>
      </p:grpSpPr>
      <p:sp>
        <p:nvSpPr>
          <p:cNvPr id="146" name="Google Shape;146;p23"/>
          <p:cNvSpPr/>
          <p:nvPr/>
        </p:nvSpPr>
        <p:spPr>
          <a:xfrm>
            <a:off x="-133350" y="-762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3"/>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Result 1</a:t>
            </a:r>
            <a:endParaRPr sz="2400">
              <a:latin typeface="Helvetica Neue"/>
              <a:ea typeface="Helvetica Neue"/>
              <a:cs typeface="Helvetica Neue"/>
              <a:sym typeface="Helvetica Neue"/>
            </a:endParaRPr>
          </a:p>
        </p:txBody>
      </p:sp>
      <p:pic>
        <p:nvPicPr>
          <p:cNvPr id="148" name="Google Shape;148;p23"/>
          <p:cNvPicPr preferRelativeResize="0"/>
          <p:nvPr/>
        </p:nvPicPr>
        <p:blipFill rotWithShape="1">
          <a:blip r:embed="rId3">
            <a:alphaModFix/>
          </a:blip>
          <a:srcRect b="74103" l="87529" r="0" t="13279"/>
          <a:stretch/>
        </p:blipFill>
        <p:spPr>
          <a:xfrm>
            <a:off x="1962800" y="3288399"/>
            <a:ext cx="2479949" cy="1411376"/>
          </a:xfrm>
          <a:prstGeom prst="rect">
            <a:avLst/>
          </a:prstGeom>
          <a:noFill/>
          <a:ln>
            <a:noFill/>
          </a:ln>
        </p:spPr>
      </p:pic>
      <p:sp>
        <p:nvSpPr>
          <p:cNvPr id="149" name="Google Shape;149;p23"/>
          <p:cNvSpPr txBox="1"/>
          <p:nvPr/>
        </p:nvSpPr>
        <p:spPr>
          <a:xfrm>
            <a:off x="292950" y="1009275"/>
            <a:ext cx="548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The idea of ALTiO needs clearer explanation.</a:t>
            </a:r>
            <a:endParaRPr b="1" sz="1800"/>
          </a:p>
        </p:txBody>
      </p:sp>
      <p:sp>
        <p:nvSpPr>
          <p:cNvPr id="150" name="Google Shape;150;p23"/>
          <p:cNvSpPr txBox="1"/>
          <p:nvPr/>
        </p:nvSpPr>
        <p:spPr>
          <a:xfrm>
            <a:off x="229625" y="1964025"/>
            <a:ext cx="60741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The deaf user did not understand what the app is doing at first.</a:t>
            </a:r>
            <a:endParaRPr/>
          </a:p>
          <a:p>
            <a:pPr indent="-317500" lvl="0" marL="457200" rtl="0" algn="l">
              <a:spcBef>
                <a:spcPts val="0"/>
              </a:spcBef>
              <a:spcAft>
                <a:spcPts val="0"/>
              </a:spcAft>
              <a:buSzPts val="1400"/>
              <a:buChar char="●"/>
            </a:pPr>
            <a:r>
              <a:rPr lang="en"/>
              <a:t>It took ~15 minutes for the deaf user to understand the app.</a:t>
            </a:r>
            <a:endParaRPr/>
          </a:p>
          <a:p>
            <a:pPr indent="-317500" lvl="0" marL="457200" rtl="0" algn="l">
              <a:spcBef>
                <a:spcPts val="0"/>
              </a:spcBef>
              <a:spcAft>
                <a:spcPts val="0"/>
              </a:spcAft>
              <a:buSzPts val="1400"/>
              <a:buChar char="●"/>
            </a:pPr>
            <a:r>
              <a:rPr lang="en"/>
              <a:t>The word “audio” can make deaf people feel worried or nervous.</a:t>
            </a:r>
            <a:endParaRPr/>
          </a:p>
          <a:p>
            <a:pPr indent="-317500" lvl="0" marL="457200" rtl="0" algn="l">
              <a:spcBef>
                <a:spcPts val="0"/>
              </a:spcBef>
              <a:spcAft>
                <a:spcPts val="0"/>
              </a:spcAft>
              <a:buSzPts val="1400"/>
              <a:buChar char="●"/>
            </a:pPr>
            <a:r>
              <a:rPr lang="en">
                <a:solidFill>
                  <a:schemeClr val="dk1"/>
                </a:solidFill>
              </a:rPr>
              <a:t>Consider adding guidance explaining the app and each function.</a:t>
            </a:r>
            <a:endParaRPr/>
          </a:p>
        </p:txBody>
      </p:sp>
      <p:pic>
        <p:nvPicPr>
          <p:cNvPr id="151" name="Google Shape;151;p23"/>
          <p:cNvPicPr preferRelativeResize="0"/>
          <p:nvPr/>
        </p:nvPicPr>
        <p:blipFill>
          <a:blip r:embed="rId4">
            <a:alphaModFix/>
          </a:blip>
          <a:stretch>
            <a:fillRect/>
          </a:stretch>
        </p:blipFill>
        <p:spPr>
          <a:xfrm>
            <a:off x="6565198" y="871427"/>
            <a:ext cx="1999084" cy="39672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55" name="Shape 155"/>
        <p:cNvGrpSpPr/>
        <p:nvPr/>
      </p:nvGrpSpPr>
      <p:grpSpPr>
        <a:xfrm>
          <a:off x="0" y="0"/>
          <a:ext cx="0" cy="0"/>
          <a:chOff x="0" y="0"/>
          <a:chExt cx="0" cy="0"/>
        </a:xfrm>
      </p:grpSpPr>
      <p:sp>
        <p:nvSpPr>
          <p:cNvPr id="156" name="Google Shape;156;p24"/>
          <p:cNvSpPr/>
          <p:nvPr/>
        </p:nvSpPr>
        <p:spPr>
          <a:xfrm>
            <a:off x="-133350" y="-762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4"/>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Result 2</a:t>
            </a:r>
            <a:endParaRPr sz="2400">
              <a:latin typeface="Helvetica Neue"/>
              <a:ea typeface="Helvetica Neue"/>
              <a:cs typeface="Helvetica Neue"/>
              <a:sym typeface="Helvetica Neue"/>
            </a:endParaRPr>
          </a:p>
        </p:txBody>
      </p:sp>
      <p:sp>
        <p:nvSpPr>
          <p:cNvPr id="158" name="Google Shape;158;p24"/>
          <p:cNvSpPr txBox="1"/>
          <p:nvPr/>
        </p:nvSpPr>
        <p:spPr>
          <a:xfrm>
            <a:off x="292950" y="1009275"/>
            <a:ext cx="5720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Deaf user was excited about the visual emphasis present in the app.</a:t>
            </a:r>
            <a:endParaRPr b="1" sz="1800"/>
          </a:p>
        </p:txBody>
      </p:sp>
      <p:pic>
        <p:nvPicPr>
          <p:cNvPr id="159" name="Google Shape;159;p24"/>
          <p:cNvPicPr preferRelativeResize="0"/>
          <p:nvPr/>
        </p:nvPicPr>
        <p:blipFill>
          <a:blip r:embed="rId3">
            <a:alphaModFix/>
          </a:blip>
          <a:stretch>
            <a:fillRect/>
          </a:stretch>
        </p:blipFill>
        <p:spPr>
          <a:xfrm>
            <a:off x="6794525" y="871427"/>
            <a:ext cx="1972814" cy="3967273"/>
          </a:xfrm>
          <a:prstGeom prst="rect">
            <a:avLst/>
          </a:prstGeom>
          <a:noFill/>
          <a:ln>
            <a:noFill/>
          </a:ln>
        </p:spPr>
      </p:pic>
      <p:sp>
        <p:nvSpPr>
          <p:cNvPr id="160" name="Google Shape;160;p24"/>
          <p:cNvSpPr txBox="1"/>
          <p:nvPr/>
        </p:nvSpPr>
        <p:spPr>
          <a:xfrm>
            <a:off x="229625" y="2094075"/>
            <a:ext cx="60741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Our target audience relies heavily on visual elements.</a:t>
            </a:r>
            <a:endParaRPr/>
          </a:p>
          <a:p>
            <a:pPr indent="-317500" lvl="0" marL="457200" rtl="0" algn="l">
              <a:spcBef>
                <a:spcPts val="0"/>
              </a:spcBef>
              <a:spcAft>
                <a:spcPts val="0"/>
              </a:spcAft>
              <a:buSzPts val="1400"/>
              <a:buChar char="●"/>
            </a:pPr>
            <a:r>
              <a:rPr lang="en"/>
              <a:t>Consider attractive and inclusive visual designs.</a:t>
            </a:r>
            <a:endParaRPr/>
          </a:p>
        </p:txBody>
      </p:sp>
      <p:pic>
        <p:nvPicPr>
          <p:cNvPr id="161" name="Google Shape;161;p24"/>
          <p:cNvPicPr preferRelativeResize="0"/>
          <p:nvPr/>
        </p:nvPicPr>
        <p:blipFill>
          <a:blip r:embed="rId4">
            <a:alphaModFix/>
          </a:blip>
          <a:stretch>
            <a:fillRect/>
          </a:stretch>
        </p:blipFill>
        <p:spPr>
          <a:xfrm>
            <a:off x="3583825" y="3590925"/>
            <a:ext cx="2295525" cy="1247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65" name="Shape 165"/>
        <p:cNvGrpSpPr/>
        <p:nvPr/>
      </p:nvGrpSpPr>
      <p:grpSpPr>
        <a:xfrm>
          <a:off x="0" y="0"/>
          <a:ext cx="0" cy="0"/>
          <a:chOff x="0" y="0"/>
          <a:chExt cx="0" cy="0"/>
        </a:xfrm>
      </p:grpSpPr>
      <p:sp>
        <p:nvSpPr>
          <p:cNvPr id="166" name="Google Shape;166;p25"/>
          <p:cNvSpPr/>
          <p:nvPr/>
        </p:nvSpPr>
        <p:spPr>
          <a:xfrm>
            <a:off x="-133350" y="-762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5"/>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Result 3</a:t>
            </a:r>
            <a:endParaRPr sz="2400">
              <a:latin typeface="Helvetica Neue"/>
              <a:ea typeface="Helvetica Neue"/>
              <a:cs typeface="Helvetica Neue"/>
              <a:sym typeface="Helvetica Neue"/>
            </a:endParaRPr>
          </a:p>
        </p:txBody>
      </p:sp>
      <p:pic>
        <p:nvPicPr>
          <p:cNvPr id="168" name="Google Shape;168;p25"/>
          <p:cNvPicPr preferRelativeResize="0"/>
          <p:nvPr/>
        </p:nvPicPr>
        <p:blipFill rotWithShape="1">
          <a:blip r:embed="rId3">
            <a:alphaModFix/>
          </a:blip>
          <a:srcRect b="0" l="0" r="58960" t="0"/>
          <a:stretch/>
        </p:blipFill>
        <p:spPr>
          <a:xfrm>
            <a:off x="6576100" y="682650"/>
            <a:ext cx="2088475" cy="4291199"/>
          </a:xfrm>
          <a:prstGeom prst="rect">
            <a:avLst/>
          </a:prstGeom>
          <a:noFill/>
          <a:ln>
            <a:noFill/>
          </a:ln>
        </p:spPr>
      </p:pic>
      <p:pic>
        <p:nvPicPr>
          <p:cNvPr id="169" name="Google Shape;169;p25"/>
          <p:cNvPicPr preferRelativeResize="0"/>
          <p:nvPr/>
        </p:nvPicPr>
        <p:blipFill rotWithShape="1">
          <a:blip r:embed="rId3">
            <a:alphaModFix/>
          </a:blip>
          <a:srcRect b="48781" l="76740" r="0" t="36003"/>
          <a:stretch/>
        </p:blipFill>
        <p:spPr>
          <a:xfrm>
            <a:off x="459675" y="3660315"/>
            <a:ext cx="2237126" cy="1234059"/>
          </a:xfrm>
          <a:prstGeom prst="rect">
            <a:avLst/>
          </a:prstGeom>
          <a:noFill/>
          <a:ln>
            <a:noFill/>
          </a:ln>
        </p:spPr>
      </p:pic>
      <p:sp>
        <p:nvSpPr>
          <p:cNvPr id="170" name="Google Shape;170;p25"/>
          <p:cNvSpPr txBox="1"/>
          <p:nvPr/>
        </p:nvSpPr>
        <p:spPr>
          <a:xfrm>
            <a:off x="292950" y="1009275"/>
            <a:ext cx="5720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The user was very focused when drawing. The user did not request to pause, rewind, or replay the song throughout the drawing process.</a:t>
            </a:r>
            <a:endParaRPr b="1" sz="1800"/>
          </a:p>
        </p:txBody>
      </p:sp>
      <p:sp>
        <p:nvSpPr>
          <p:cNvPr id="171" name="Google Shape;171;p25"/>
          <p:cNvSpPr txBox="1"/>
          <p:nvPr/>
        </p:nvSpPr>
        <p:spPr>
          <a:xfrm>
            <a:off x="229625" y="2051925"/>
            <a:ext cx="61206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Consider design the UI of the interpretation section to be drawing-focused.</a:t>
            </a:r>
            <a:endParaRPr/>
          </a:p>
          <a:p>
            <a:pPr indent="-317500" lvl="0" marL="457200" rtl="0" algn="l">
              <a:spcBef>
                <a:spcPts val="0"/>
              </a:spcBef>
              <a:spcAft>
                <a:spcPts val="0"/>
              </a:spcAft>
              <a:buSzPts val="1400"/>
              <a:buChar char="●"/>
            </a:pPr>
            <a:r>
              <a:rPr lang="en"/>
              <a:t>Perhaps make the interaction with the audio as simple as possible when the user is drawing.</a:t>
            </a:r>
            <a:endParaRPr/>
          </a:p>
          <a:p>
            <a:pPr indent="-317500" lvl="0" marL="457200" rtl="0" algn="l">
              <a:spcBef>
                <a:spcPts val="0"/>
              </a:spcBef>
              <a:spcAft>
                <a:spcPts val="0"/>
              </a:spcAft>
              <a:buSzPts val="1400"/>
              <a:buChar char="●"/>
            </a:pPr>
            <a:r>
              <a:rPr lang="en"/>
              <a:t>Consider making the drawing more fun with more functionalities.</a:t>
            </a:r>
            <a:endParaRPr/>
          </a:p>
        </p:txBody>
      </p:sp>
      <p:pic>
        <p:nvPicPr>
          <p:cNvPr id="172" name="Google Shape;172;p25"/>
          <p:cNvPicPr preferRelativeResize="0"/>
          <p:nvPr/>
        </p:nvPicPr>
        <p:blipFill>
          <a:blip r:embed="rId4">
            <a:alphaModFix/>
          </a:blip>
          <a:stretch>
            <a:fillRect/>
          </a:stretch>
        </p:blipFill>
        <p:spPr>
          <a:xfrm>
            <a:off x="2175623" y="3314025"/>
            <a:ext cx="980700" cy="1743473"/>
          </a:xfrm>
          <a:prstGeom prst="rect">
            <a:avLst/>
          </a:prstGeom>
          <a:noFill/>
          <a:ln>
            <a:noFill/>
          </a:ln>
        </p:spPr>
      </p:pic>
      <p:pic>
        <p:nvPicPr>
          <p:cNvPr id="173" name="Google Shape;173;p25"/>
          <p:cNvPicPr preferRelativeResize="0"/>
          <p:nvPr/>
        </p:nvPicPr>
        <p:blipFill>
          <a:blip r:embed="rId5">
            <a:alphaModFix/>
          </a:blip>
          <a:stretch>
            <a:fillRect/>
          </a:stretch>
        </p:blipFill>
        <p:spPr>
          <a:xfrm>
            <a:off x="5073249" y="3518394"/>
            <a:ext cx="1080925" cy="1455456"/>
          </a:xfrm>
          <a:prstGeom prst="rect">
            <a:avLst/>
          </a:prstGeom>
          <a:noFill/>
          <a:ln>
            <a:noFill/>
          </a:ln>
        </p:spPr>
      </p:pic>
      <p:pic>
        <p:nvPicPr>
          <p:cNvPr id="174" name="Google Shape;174;p25"/>
          <p:cNvPicPr preferRelativeResize="0"/>
          <p:nvPr/>
        </p:nvPicPr>
        <p:blipFill>
          <a:blip r:embed="rId6">
            <a:alphaModFix/>
          </a:blip>
          <a:stretch>
            <a:fillRect/>
          </a:stretch>
        </p:blipFill>
        <p:spPr>
          <a:xfrm>
            <a:off x="3578250" y="3359400"/>
            <a:ext cx="1617249" cy="1614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78" name="Shape 178"/>
        <p:cNvGrpSpPr/>
        <p:nvPr/>
      </p:nvGrpSpPr>
      <p:grpSpPr>
        <a:xfrm>
          <a:off x="0" y="0"/>
          <a:ext cx="0" cy="0"/>
          <a:chOff x="0" y="0"/>
          <a:chExt cx="0" cy="0"/>
        </a:xfrm>
      </p:grpSpPr>
      <p:sp>
        <p:nvSpPr>
          <p:cNvPr id="179" name="Google Shape;179;p26"/>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Suggested UI Change 1</a:t>
            </a:r>
            <a:endParaRPr sz="2400">
              <a:latin typeface="Helvetica Neue"/>
              <a:ea typeface="Helvetica Neue"/>
              <a:cs typeface="Helvetica Neue"/>
              <a:sym typeface="Helvetica Neue"/>
            </a:endParaRPr>
          </a:p>
        </p:txBody>
      </p:sp>
      <p:sp>
        <p:nvSpPr>
          <p:cNvPr id="180" name="Google Shape;180;p26"/>
          <p:cNvSpPr txBox="1"/>
          <p:nvPr/>
        </p:nvSpPr>
        <p:spPr>
          <a:xfrm>
            <a:off x="292950" y="1009275"/>
            <a:ext cx="5984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Add an option for videos to be posted without audio and instead solely with their drawing supplement.</a:t>
            </a:r>
            <a:endParaRPr b="1" sz="1800"/>
          </a:p>
        </p:txBody>
      </p:sp>
      <p:pic>
        <p:nvPicPr>
          <p:cNvPr id="181" name="Google Shape;181;p26"/>
          <p:cNvPicPr preferRelativeResize="0"/>
          <p:nvPr/>
        </p:nvPicPr>
        <p:blipFill>
          <a:blip r:embed="rId3">
            <a:alphaModFix/>
          </a:blip>
          <a:stretch>
            <a:fillRect/>
          </a:stretch>
        </p:blipFill>
        <p:spPr>
          <a:xfrm>
            <a:off x="6761700" y="1345725"/>
            <a:ext cx="1782950" cy="3530024"/>
          </a:xfrm>
          <a:prstGeom prst="rect">
            <a:avLst/>
          </a:prstGeom>
          <a:noFill/>
          <a:ln>
            <a:noFill/>
          </a:ln>
        </p:spPr>
      </p:pic>
      <p:sp>
        <p:nvSpPr>
          <p:cNvPr id="182" name="Google Shape;182;p26"/>
          <p:cNvSpPr txBox="1"/>
          <p:nvPr/>
        </p:nvSpPr>
        <p:spPr>
          <a:xfrm>
            <a:off x="6950601" y="4366350"/>
            <a:ext cx="1405200" cy="323100"/>
          </a:xfrm>
          <a:prstGeom prst="rect">
            <a:avLst/>
          </a:prstGeom>
          <a:noFill/>
          <a:ln cap="flat" cmpd="sng" w="9525">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900"/>
              <a:t>SIMPLY DRAW</a:t>
            </a:r>
            <a:endParaRPr sz="900"/>
          </a:p>
        </p:txBody>
      </p:sp>
      <p:sp>
        <p:nvSpPr>
          <p:cNvPr id="183" name="Google Shape;183;p26"/>
          <p:cNvSpPr txBox="1"/>
          <p:nvPr/>
        </p:nvSpPr>
        <p:spPr>
          <a:xfrm>
            <a:off x="248250" y="2371650"/>
            <a:ext cx="60741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Provide more options, such as drawing only or photos with drawing.</a:t>
            </a:r>
            <a:endParaRPr/>
          </a:p>
          <a:p>
            <a:pPr indent="-317500" lvl="0" marL="457200" rtl="0" algn="l">
              <a:spcBef>
                <a:spcPts val="0"/>
              </a:spcBef>
              <a:spcAft>
                <a:spcPts val="0"/>
              </a:spcAft>
              <a:buSzPts val="1400"/>
              <a:buChar char="●"/>
            </a:pPr>
            <a:r>
              <a:rPr lang="en"/>
              <a:t>Include deaf/hard of hearing people to create contents.</a:t>
            </a:r>
            <a:endParaRPr/>
          </a:p>
        </p:txBody>
      </p:sp>
      <p:sp>
        <p:nvSpPr>
          <p:cNvPr id="184" name="Google Shape;184;p26"/>
          <p:cNvSpPr/>
          <p:nvPr/>
        </p:nvSpPr>
        <p:spPr>
          <a:xfrm>
            <a:off x="-133350" y="-762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88" name="Shape 188"/>
        <p:cNvGrpSpPr/>
        <p:nvPr/>
      </p:nvGrpSpPr>
      <p:grpSpPr>
        <a:xfrm>
          <a:off x="0" y="0"/>
          <a:ext cx="0" cy="0"/>
          <a:chOff x="0" y="0"/>
          <a:chExt cx="0" cy="0"/>
        </a:xfrm>
      </p:grpSpPr>
      <p:sp>
        <p:nvSpPr>
          <p:cNvPr id="189" name="Google Shape;189;p27"/>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Suggested UI Change 2</a:t>
            </a:r>
            <a:endParaRPr sz="2400">
              <a:latin typeface="Helvetica Neue"/>
              <a:ea typeface="Helvetica Neue"/>
              <a:cs typeface="Helvetica Neue"/>
              <a:sym typeface="Helvetica Neue"/>
            </a:endParaRPr>
          </a:p>
        </p:txBody>
      </p:sp>
      <p:sp>
        <p:nvSpPr>
          <p:cNvPr id="190" name="Google Shape;190;p27"/>
          <p:cNvSpPr txBox="1"/>
          <p:nvPr/>
        </p:nvSpPr>
        <p:spPr>
          <a:xfrm>
            <a:off x="292950" y="1009275"/>
            <a:ext cx="5984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A</a:t>
            </a:r>
            <a:r>
              <a:rPr b="1" lang="en" sz="1800"/>
              <a:t>n introduction or explanation as to what the ALTiOs are doing for new users.</a:t>
            </a:r>
            <a:endParaRPr b="1" sz="1800"/>
          </a:p>
        </p:txBody>
      </p:sp>
      <p:pic>
        <p:nvPicPr>
          <p:cNvPr id="191" name="Google Shape;191;p27"/>
          <p:cNvPicPr preferRelativeResize="0"/>
          <p:nvPr/>
        </p:nvPicPr>
        <p:blipFill>
          <a:blip r:embed="rId3">
            <a:alphaModFix/>
          </a:blip>
          <a:stretch>
            <a:fillRect/>
          </a:stretch>
        </p:blipFill>
        <p:spPr>
          <a:xfrm>
            <a:off x="2412788" y="1842700"/>
            <a:ext cx="1545962" cy="3077641"/>
          </a:xfrm>
          <a:prstGeom prst="rect">
            <a:avLst/>
          </a:prstGeom>
          <a:noFill/>
          <a:ln>
            <a:noFill/>
          </a:ln>
        </p:spPr>
      </p:pic>
      <p:pic>
        <p:nvPicPr>
          <p:cNvPr id="192" name="Google Shape;192;p27"/>
          <p:cNvPicPr preferRelativeResize="0"/>
          <p:nvPr/>
        </p:nvPicPr>
        <p:blipFill>
          <a:blip r:embed="rId4">
            <a:alphaModFix/>
          </a:blip>
          <a:stretch>
            <a:fillRect/>
          </a:stretch>
        </p:blipFill>
        <p:spPr>
          <a:xfrm>
            <a:off x="6004274" y="1923808"/>
            <a:ext cx="1562661" cy="3077643"/>
          </a:xfrm>
          <a:prstGeom prst="rect">
            <a:avLst/>
          </a:prstGeom>
          <a:noFill/>
          <a:ln>
            <a:noFill/>
          </a:ln>
        </p:spPr>
      </p:pic>
      <p:sp>
        <p:nvSpPr>
          <p:cNvPr id="193" name="Google Shape;193;p27"/>
          <p:cNvSpPr txBox="1"/>
          <p:nvPr/>
        </p:nvSpPr>
        <p:spPr>
          <a:xfrm>
            <a:off x="229625" y="2559000"/>
            <a:ext cx="2074800" cy="5850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Captions are shown, it can be turned on/off here</a:t>
            </a:r>
            <a:endParaRPr sz="1300"/>
          </a:p>
        </p:txBody>
      </p:sp>
      <p:sp>
        <p:nvSpPr>
          <p:cNvPr id="194" name="Google Shape;194;p27"/>
          <p:cNvSpPr txBox="1"/>
          <p:nvPr/>
        </p:nvSpPr>
        <p:spPr>
          <a:xfrm>
            <a:off x="264050" y="3830925"/>
            <a:ext cx="1867200" cy="7851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This is your feed, where you can browse others’ content.</a:t>
            </a:r>
            <a:endParaRPr sz="1300"/>
          </a:p>
        </p:txBody>
      </p:sp>
      <p:cxnSp>
        <p:nvCxnSpPr>
          <p:cNvPr id="195" name="Google Shape;195;p27"/>
          <p:cNvCxnSpPr>
            <a:stCxn id="193" idx="3"/>
          </p:cNvCxnSpPr>
          <p:nvPr/>
        </p:nvCxnSpPr>
        <p:spPr>
          <a:xfrm>
            <a:off x="2304425" y="2851500"/>
            <a:ext cx="491400" cy="207600"/>
          </a:xfrm>
          <a:prstGeom prst="straightConnector1">
            <a:avLst/>
          </a:prstGeom>
          <a:noFill/>
          <a:ln cap="flat" cmpd="sng" w="9525">
            <a:solidFill>
              <a:srgbClr val="FF0000"/>
            </a:solidFill>
            <a:prstDash val="solid"/>
            <a:round/>
            <a:headEnd len="med" w="med" type="none"/>
            <a:tailEnd len="med" w="med" type="triangle"/>
          </a:ln>
        </p:spPr>
      </p:cxnSp>
      <p:sp>
        <p:nvSpPr>
          <p:cNvPr id="196" name="Google Shape;196;p27"/>
          <p:cNvSpPr txBox="1"/>
          <p:nvPr/>
        </p:nvSpPr>
        <p:spPr>
          <a:xfrm>
            <a:off x="4047913" y="1923800"/>
            <a:ext cx="1867200" cy="5850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Check out your profile page here.</a:t>
            </a:r>
            <a:endParaRPr sz="1300"/>
          </a:p>
        </p:txBody>
      </p:sp>
      <p:cxnSp>
        <p:nvCxnSpPr>
          <p:cNvPr id="197" name="Google Shape;197;p27"/>
          <p:cNvCxnSpPr>
            <a:stCxn id="196" idx="1"/>
          </p:cNvCxnSpPr>
          <p:nvPr/>
        </p:nvCxnSpPr>
        <p:spPr>
          <a:xfrm flipH="1">
            <a:off x="3835813" y="2216300"/>
            <a:ext cx="212100" cy="48000"/>
          </a:xfrm>
          <a:prstGeom prst="straightConnector1">
            <a:avLst/>
          </a:prstGeom>
          <a:noFill/>
          <a:ln cap="flat" cmpd="sng" w="9525">
            <a:solidFill>
              <a:srgbClr val="FF0000"/>
            </a:solidFill>
            <a:prstDash val="solid"/>
            <a:round/>
            <a:headEnd len="med" w="med" type="none"/>
            <a:tailEnd len="med" w="med" type="triangle"/>
          </a:ln>
        </p:spPr>
      </p:cxnSp>
      <p:sp>
        <p:nvSpPr>
          <p:cNvPr id="198" name="Google Shape;198;p27"/>
          <p:cNvSpPr txBox="1"/>
          <p:nvPr/>
        </p:nvSpPr>
        <p:spPr>
          <a:xfrm>
            <a:off x="4047900" y="4335350"/>
            <a:ext cx="1867200" cy="3849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Create a content here!</a:t>
            </a:r>
            <a:endParaRPr sz="1300"/>
          </a:p>
        </p:txBody>
      </p:sp>
      <p:cxnSp>
        <p:nvCxnSpPr>
          <p:cNvPr id="199" name="Google Shape;199;p27"/>
          <p:cNvCxnSpPr/>
          <p:nvPr/>
        </p:nvCxnSpPr>
        <p:spPr>
          <a:xfrm rot="10800000">
            <a:off x="2983513" y="4301625"/>
            <a:ext cx="1064400" cy="234300"/>
          </a:xfrm>
          <a:prstGeom prst="straightConnector1">
            <a:avLst/>
          </a:prstGeom>
          <a:noFill/>
          <a:ln cap="flat" cmpd="sng" w="9525">
            <a:solidFill>
              <a:srgbClr val="FF0000"/>
            </a:solidFill>
            <a:prstDash val="solid"/>
            <a:round/>
            <a:headEnd len="med" w="med" type="none"/>
            <a:tailEnd len="med" w="med" type="triangle"/>
          </a:ln>
        </p:spPr>
      </p:cxnSp>
      <p:sp>
        <p:nvSpPr>
          <p:cNvPr id="200" name="Google Shape;200;p27"/>
          <p:cNvSpPr txBox="1"/>
          <p:nvPr/>
        </p:nvSpPr>
        <p:spPr>
          <a:xfrm>
            <a:off x="4047913" y="3830925"/>
            <a:ext cx="1867200" cy="3849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Search content here!</a:t>
            </a:r>
            <a:endParaRPr sz="1300"/>
          </a:p>
        </p:txBody>
      </p:sp>
      <p:cxnSp>
        <p:nvCxnSpPr>
          <p:cNvPr id="201" name="Google Shape;201;p27"/>
          <p:cNvCxnSpPr>
            <a:stCxn id="200" idx="1"/>
          </p:cNvCxnSpPr>
          <p:nvPr/>
        </p:nvCxnSpPr>
        <p:spPr>
          <a:xfrm flipH="1">
            <a:off x="3705913" y="4023375"/>
            <a:ext cx="342000" cy="68700"/>
          </a:xfrm>
          <a:prstGeom prst="straightConnector1">
            <a:avLst/>
          </a:prstGeom>
          <a:noFill/>
          <a:ln cap="flat" cmpd="sng" w="9525">
            <a:solidFill>
              <a:srgbClr val="FF0000"/>
            </a:solidFill>
            <a:prstDash val="solid"/>
            <a:round/>
            <a:headEnd len="med" w="med" type="none"/>
            <a:tailEnd len="med" w="med" type="triangle"/>
          </a:ln>
        </p:spPr>
      </p:cxnSp>
      <p:sp>
        <p:nvSpPr>
          <p:cNvPr id="202" name="Google Shape;202;p27"/>
          <p:cNvSpPr txBox="1"/>
          <p:nvPr/>
        </p:nvSpPr>
        <p:spPr>
          <a:xfrm>
            <a:off x="7622475" y="4023375"/>
            <a:ext cx="1356900" cy="5850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Your posts go here.</a:t>
            </a:r>
            <a:endParaRPr sz="1300"/>
          </a:p>
        </p:txBody>
      </p:sp>
      <p:sp>
        <p:nvSpPr>
          <p:cNvPr id="203" name="Google Shape;203;p27"/>
          <p:cNvSpPr txBox="1"/>
          <p:nvPr/>
        </p:nvSpPr>
        <p:spPr>
          <a:xfrm>
            <a:off x="7656075" y="2040600"/>
            <a:ext cx="1356900" cy="5850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t>This is your profile page.</a:t>
            </a:r>
            <a:endParaRPr sz="1300"/>
          </a:p>
        </p:txBody>
      </p:sp>
      <p:sp>
        <p:nvSpPr>
          <p:cNvPr id="204" name="Google Shape;204;p27"/>
          <p:cNvSpPr/>
          <p:nvPr/>
        </p:nvSpPr>
        <p:spPr>
          <a:xfrm>
            <a:off x="-133350" y="-762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08" name="Shape 208"/>
        <p:cNvGrpSpPr/>
        <p:nvPr/>
      </p:nvGrpSpPr>
      <p:grpSpPr>
        <a:xfrm>
          <a:off x="0" y="0"/>
          <a:ext cx="0" cy="0"/>
          <a:chOff x="0" y="0"/>
          <a:chExt cx="0" cy="0"/>
        </a:xfrm>
      </p:grpSpPr>
      <p:sp>
        <p:nvSpPr>
          <p:cNvPr id="209" name="Google Shape;209;p28"/>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Suggested UI Change 3</a:t>
            </a:r>
            <a:endParaRPr sz="2400">
              <a:latin typeface="Helvetica Neue"/>
              <a:ea typeface="Helvetica Neue"/>
              <a:cs typeface="Helvetica Neue"/>
              <a:sym typeface="Helvetica Neue"/>
            </a:endParaRPr>
          </a:p>
        </p:txBody>
      </p:sp>
      <p:sp>
        <p:nvSpPr>
          <p:cNvPr id="210" name="Google Shape;210;p28"/>
          <p:cNvSpPr txBox="1"/>
          <p:nvPr/>
        </p:nvSpPr>
        <p:spPr>
          <a:xfrm>
            <a:off x="292950" y="1009275"/>
            <a:ext cx="5984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Captions design: to not obstruct the actual content of the video, but also provide sufficient captioning.</a:t>
            </a:r>
            <a:endParaRPr b="1" sz="1800"/>
          </a:p>
        </p:txBody>
      </p:sp>
      <p:pic>
        <p:nvPicPr>
          <p:cNvPr id="211" name="Google Shape;211;p28"/>
          <p:cNvPicPr preferRelativeResize="0"/>
          <p:nvPr/>
        </p:nvPicPr>
        <p:blipFill>
          <a:blip r:embed="rId3">
            <a:alphaModFix/>
          </a:blip>
          <a:stretch>
            <a:fillRect/>
          </a:stretch>
        </p:blipFill>
        <p:spPr>
          <a:xfrm>
            <a:off x="6654000" y="1009277"/>
            <a:ext cx="2005230" cy="3967271"/>
          </a:xfrm>
          <a:prstGeom prst="rect">
            <a:avLst/>
          </a:prstGeom>
          <a:noFill/>
          <a:ln>
            <a:noFill/>
          </a:ln>
        </p:spPr>
      </p:pic>
      <p:sp>
        <p:nvSpPr>
          <p:cNvPr id="212" name="Google Shape;212;p28"/>
          <p:cNvSpPr txBox="1"/>
          <p:nvPr/>
        </p:nvSpPr>
        <p:spPr>
          <a:xfrm>
            <a:off x="366850" y="2490761"/>
            <a:ext cx="43722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Captions are extremely important for deaf and hard of hearing people when interacting with videos.</a:t>
            </a:r>
            <a:endParaRPr/>
          </a:p>
          <a:p>
            <a:pPr indent="-317500" lvl="0" marL="457200" rtl="0" algn="l">
              <a:spcBef>
                <a:spcPts val="0"/>
              </a:spcBef>
              <a:spcAft>
                <a:spcPts val="0"/>
              </a:spcAft>
              <a:buSzPts val="1400"/>
              <a:buChar char="●"/>
            </a:pPr>
            <a:r>
              <a:rPr lang="en"/>
              <a:t>Need good captions design</a:t>
            </a:r>
            <a:endParaRPr/>
          </a:p>
          <a:p>
            <a:pPr indent="-317500" lvl="0" marL="457200" rtl="0" algn="l">
              <a:spcBef>
                <a:spcPts val="0"/>
              </a:spcBef>
              <a:spcAft>
                <a:spcPts val="0"/>
              </a:spcAft>
              <a:buSzPts val="1400"/>
              <a:buChar char="●"/>
            </a:pPr>
            <a:r>
              <a:rPr lang="en"/>
              <a:t>Allow custom captions styles?</a:t>
            </a:r>
            <a:endParaRPr/>
          </a:p>
        </p:txBody>
      </p:sp>
      <p:pic>
        <p:nvPicPr>
          <p:cNvPr id="213" name="Google Shape;213;p28"/>
          <p:cNvPicPr preferRelativeResize="0"/>
          <p:nvPr/>
        </p:nvPicPr>
        <p:blipFill>
          <a:blip r:embed="rId4">
            <a:alphaModFix/>
          </a:blip>
          <a:stretch>
            <a:fillRect/>
          </a:stretch>
        </p:blipFill>
        <p:spPr>
          <a:xfrm>
            <a:off x="4999113" y="1886025"/>
            <a:ext cx="1545962" cy="3077641"/>
          </a:xfrm>
          <a:prstGeom prst="rect">
            <a:avLst/>
          </a:prstGeom>
          <a:noFill/>
          <a:ln>
            <a:noFill/>
          </a:ln>
        </p:spPr>
      </p:pic>
      <p:sp>
        <p:nvSpPr>
          <p:cNvPr id="214" name="Google Shape;214;p28"/>
          <p:cNvSpPr/>
          <p:nvPr/>
        </p:nvSpPr>
        <p:spPr>
          <a:xfrm>
            <a:off x="6805150" y="3176250"/>
            <a:ext cx="1365350" cy="265675"/>
          </a:xfrm>
          <a:prstGeom prst="flowChartProcess">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8"/>
          <p:cNvSpPr/>
          <p:nvPr/>
        </p:nvSpPr>
        <p:spPr>
          <a:xfrm>
            <a:off x="5179725" y="2808525"/>
            <a:ext cx="975125" cy="342900"/>
          </a:xfrm>
          <a:prstGeom prst="flowChartProcess">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8"/>
          <p:cNvSpPr/>
          <p:nvPr/>
        </p:nvSpPr>
        <p:spPr>
          <a:xfrm>
            <a:off x="5584175" y="3810425"/>
            <a:ext cx="693475" cy="166075"/>
          </a:xfrm>
          <a:prstGeom prst="flowChartProcess">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p:nvPr/>
        </p:nvSpPr>
        <p:spPr>
          <a:xfrm>
            <a:off x="-133350" y="-762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21" name="Shape 221"/>
        <p:cNvGrpSpPr/>
        <p:nvPr/>
      </p:nvGrpSpPr>
      <p:grpSpPr>
        <a:xfrm>
          <a:off x="0" y="0"/>
          <a:ext cx="0" cy="0"/>
          <a:chOff x="0" y="0"/>
          <a:chExt cx="0" cy="0"/>
        </a:xfrm>
      </p:grpSpPr>
      <p:sp>
        <p:nvSpPr>
          <p:cNvPr id="222" name="Google Shape;222;p29"/>
          <p:cNvSpPr txBox="1"/>
          <p:nvPr/>
        </p:nvSpPr>
        <p:spPr>
          <a:xfrm>
            <a:off x="229631" y="2189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Suggested UI Change 4</a:t>
            </a:r>
            <a:endParaRPr sz="2400">
              <a:latin typeface="Helvetica Neue"/>
              <a:ea typeface="Helvetica Neue"/>
              <a:cs typeface="Helvetica Neue"/>
              <a:sym typeface="Helvetica Neue"/>
            </a:endParaRPr>
          </a:p>
        </p:txBody>
      </p:sp>
      <p:sp>
        <p:nvSpPr>
          <p:cNvPr id="223" name="Google Shape;223;p29"/>
          <p:cNvSpPr txBox="1"/>
          <p:nvPr/>
        </p:nvSpPr>
        <p:spPr>
          <a:xfrm>
            <a:off x="292950" y="1009275"/>
            <a:ext cx="5488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The user wanted to incorrectly click “draw” on the page to begin creating the interpretation.</a:t>
            </a:r>
            <a:endParaRPr b="1" sz="1800"/>
          </a:p>
        </p:txBody>
      </p:sp>
      <p:pic>
        <p:nvPicPr>
          <p:cNvPr id="224" name="Google Shape;224;p29"/>
          <p:cNvPicPr preferRelativeResize="0"/>
          <p:nvPr/>
        </p:nvPicPr>
        <p:blipFill>
          <a:blip r:embed="rId3">
            <a:alphaModFix/>
          </a:blip>
          <a:stretch>
            <a:fillRect/>
          </a:stretch>
        </p:blipFill>
        <p:spPr>
          <a:xfrm>
            <a:off x="4812078" y="1886036"/>
            <a:ext cx="1543200" cy="3081587"/>
          </a:xfrm>
          <a:prstGeom prst="rect">
            <a:avLst/>
          </a:prstGeom>
          <a:noFill/>
          <a:ln>
            <a:noFill/>
          </a:ln>
        </p:spPr>
      </p:pic>
      <p:sp>
        <p:nvSpPr>
          <p:cNvPr id="225" name="Google Shape;225;p29"/>
          <p:cNvSpPr txBox="1"/>
          <p:nvPr/>
        </p:nvSpPr>
        <p:spPr>
          <a:xfrm>
            <a:off x="229625" y="2571761"/>
            <a:ext cx="43722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Consider redesigning the UI.</a:t>
            </a:r>
            <a:endParaRPr/>
          </a:p>
          <a:p>
            <a:pPr indent="-317500" lvl="0" marL="457200" rtl="0" algn="l">
              <a:spcBef>
                <a:spcPts val="0"/>
              </a:spcBef>
              <a:spcAft>
                <a:spcPts val="0"/>
              </a:spcAft>
              <a:buSzPts val="1400"/>
              <a:buChar char="●"/>
            </a:pPr>
            <a:r>
              <a:rPr lang="en"/>
              <a:t>Incorporate more options for creating content.</a:t>
            </a:r>
            <a:endParaRPr/>
          </a:p>
        </p:txBody>
      </p:sp>
      <p:pic>
        <p:nvPicPr>
          <p:cNvPr id="226" name="Google Shape;226;p29"/>
          <p:cNvPicPr preferRelativeResize="0"/>
          <p:nvPr/>
        </p:nvPicPr>
        <p:blipFill>
          <a:blip r:embed="rId4">
            <a:alphaModFix/>
          </a:blip>
          <a:stretch>
            <a:fillRect/>
          </a:stretch>
        </p:blipFill>
        <p:spPr>
          <a:xfrm>
            <a:off x="6841825" y="1892431"/>
            <a:ext cx="1543200" cy="3055346"/>
          </a:xfrm>
          <a:prstGeom prst="rect">
            <a:avLst/>
          </a:prstGeom>
          <a:noFill/>
          <a:ln>
            <a:noFill/>
          </a:ln>
        </p:spPr>
      </p:pic>
      <p:sp>
        <p:nvSpPr>
          <p:cNvPr id="227" name="Google Shape;227;p29"/>
          <p:cNvSpPr/>
          <p:nvPr/>
        </p:nvSpPr>
        <p:spPr>
          <a:xfrm>
            <a:off x="5060075" y="3938550"/>
            <a:ext cx="996900" cy="281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9"/>
          <p:cNvSpPr/>
          <p:nvPr/>
        </p:nvSpPr>
        <p:spPr>
          <a:xfrm>
            <a:off x="6985625" y="3109600"/>
            <a:ext cx="1285875" cy="1748225"/>
          </a:xfrm>
          <a:prstGeom prst="flowChartProcess">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9"/>
          <p:cNvSpPr/>
          <p:nvPr/>
        </p:nvSpPr>
        <p:spPr>
          <a:xfrm>
            <a:off x="-133350" y="-762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3" name="Shape 233"/>
        <p:cNvGrpSpPr/>
        <p:nvPr/>
      </p:nvGrpSpPr>
      <p:grpSpPr>
        <a:xfrm>
          <a:off x="0" y="0"/>
          <a:ext cx="0" cy="0"/>
          <a:chOff x="0" y="0"/>
          <a:chExt cx="0" cy="0"/>
        </a:xfrm>
      </p:grpSpPr>
      <p:sp>
        <p:nvSpPr>
          <p:cNvPr id="234" name="Google Shape;234;p30"/>
          <p:cNvSpPr txBox="1"/>
          <p:nvPr/>
        </p:nvSpPr>
        <p:spPr>
          <a:xfrm>
            <a:off x="137825" y="81350"/>
            <a:ext cx="4579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solidFill>
                  <a:srgbClr val="FCF8DE"/>
                </a:solidFill>
                <a:latin typeface="Helvetica Neue"/>
                <a:ea typeface="Helvetica Neue"/>
                <a:cs typeface="Helvetica Neue"/>
                <a:sym typeface="Helvetica Neue"/>
              </a:rPr>
              <a:t>SUMMARY</a:t>
            </a:r>
            <a:endParaRPr b="1" sz="5000">
              <a:solidFill>
                <a:srgbClr val="FCF8DE"/>
              </a:solidFill>
              <a:latin typeface="Helvetica Neue"/>
              <a:ea typeface="Helvetica Neue"/>
              <a:cs typeface="Helvetica Neue"/>
              <a:sym typeface="Helvetica Neue"/>
            </a:endParaRPr>
          </a:p>
        </p:txBody>
      </p:sp>
      <p:cxnSp>
        <p:nvCxnSpPr>
          <p:cNvPr id="235" name="Google Shape;235;p30"/>
          <p:cNvCxnSpPr/>
          <p:nvPr/>
        </p:nvCxnSpPr>
        <p:spPr>
          <a:xfrm>
            <a:off x="-322025" y="1035650"/>
            <a:ext cx="3281100" cy="0"/>
          </a:xfrm>
          <a:prstGeom prst="straightConnector1">
            <a:avLst/>
          </a:prstGeom>
          <a:noFill/>
          <a:ln cap="flat" cmpd="sng" w="9525">
            <a:solidFill>
              <a:srgbClr val="FCF8DE"/>
            </a:solidFill>
            <a:prstDash val="solid"/>
            <a:round/>
            <a:headEnd len="med" w="med" type="none"/>
            <a:tailEnd len="med" w="med" type="none"/>
          </a:ln>
        </p:spPr>
      </p:cxnSp>
      <p:sp>
        <p:nvSpPr>
          <p:cNvPr id="236" name="Google Shape;236;p30"/>
          <p:cNvSpPr/>
          <p:nvPr/>
        </p:nvSpPr>
        <p:spPr>
          <a:xfrm>
            <a:off x="512850" y="1377375"/>
            <a:ext cx="8118300" cy="1059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0"/>
          <p:cNvSpPr/>
          <p:nvPr/>
        </p:nvSpPr>
        <p:spPr>
          <a:xfrm>
            <a:off x="512850" y="1483275"/>
            <a:ext cx="8118300" cy="895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0"/>
          <p:cNvSpPr txBox="1"/>
          <p:nvPr/>
        </p:nvSpPr>
        <p:spPr>
          <a:xfrm>
            <a:off x="724050" y="1621125"/>
            <a:ext cx="769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CF8DE"/>
                </a:solidFill>
                <a:latin typeface="Lora"/>
                <a:ea typeface="Lora"/>
                <a:cs typeface="Lora"/>
                <a:sym typeface="Lora"/>
              </a:rPr>
              <a:t>The current interface is similar to other social media. We should consider adding more unique features centering the ALTiO for deaf and hard of hearing community.</a:t>
            </a:r>
            <a:endParaRPr>
              <a:solidFill>
                <a:srgbClr val="FCF8DE"/>
              </a:solidFill>
              <a:latin typeface="Lora"/>
              <a:ea typeface="Lora"/>
              <a:cs typeface="Lora"/>
              <a:sym typeface="Lora"/>
            </a:endParaRPr>
          </a:p>
        </p:txBody>
      </p:sp>
      <p:sp>
        <p:nvSpPr>
          <p:cNvPr id="239" name="Google Shape;239;p30"/>
          <p:cNvSpPr/>
          <p:nvPr/>
        </p:nvSpPr>
        <p:spPr>
          <a:xfrm>
            <a:off x="512850" y="2571750"/>
            <a:ext cx="8118300" cy="1059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0"/>
          <p:cNvSpPr/>
          <p:nvPr/>
        </p:nvSpPr>
        <p:spPr>
          <a:xfrm>
            <a:off x="512850" y="2677650"/>
            <a:ext cx="8118300" cy="895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0"/>
          <p:cNvSpPr txBox="1"/>
          <p:nvPr/>
        </p:nvSpPr>
        <p:spPr>
          <a:xfrm>
            <a:off x="724050" y="2822200"/>
            <a:ext cx="769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CF8DE"/>
                </a:solidFill>
                <a:latin typeface="Lora"/>
                <a:ea typeface="Lora"/>
                <a:cs typeface="Lora"/>
                <a:sym typeface="Lora"/>
              </a:rPr>
              <a:t>Drawing your feeling about music is a cool idea. Keep in mind to include deaf people in our future design.</a:t>
            </a:r>
            <a:endParaRPr>
              <a:solidFill>
                <a:srgbClr val="FCF8DE"/>
              </a:solidFill>
              <a:latin typeface="Lora"/>
              <a:ea typeface="Lora"/>
              <a:cs typeface="Lora"/>
              <a:sym typeface="Lora"/>
            </a:endParaRPr>
          </a:p>
        </p:txBody>
      </p:sp>
      <p:sp>
        <p:nvSpPr>
          <p:cNvPr id="242" name="Google Shape;242;p30"/>
          <p:cNvSpPr/>
          <p:nvPr/>
        </p:nvSpPr>
        <p:spPr>
          <a:xfrm>
            <a:off x="512850" y="3766125"/>
            <a:ext cx="8118300" cy="105900"/>
          </a:xfrm>
          <a:prstGeom prst="rect">
            <a:avLst/>
          </a:prstGeom>
          <a:solidFill>
            <a:srgbClr val="FCF8D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0"/>
          <p:cNvSpPr/>
          <p:nvPr/>
        </p:nvSpPr>
        <p:spPr>
          <a:xfrm>
            <a:off x="512850" y="3872025"/>
            <a:ext cx="8118300" cy="895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0"/>
          <p:cNvSpPr txBox="1"/>
          <p:nvPr/>
        </p:nvSpPr>
        <p:spPr>
          <a:xfrm>
            <a:off x="724050" y="4016575"/>
            <a:ext cx="769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CF8DE"/>
                </a:solidFill>
                <a:latin typeface="Lora"/>
                <a:ea typeface="Lora"/>
                <a:cs typeface="Lora"/>
                <a:sym typeface="Lora"/>
              </a:rPr>
              <a:t>The UI in our low-fi prototype should be changed to provide more clarity on how ALTiO works and on how to create a content with ALTiO.</a:t>
            </a:r>
            <a:endParaRPr>
              <a:solidFill>
                <a:srgbClr val="FCF8DE"/>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58" name="Shape 58"/>
        <p:cNvGrpSpPr/>
        <p:nvPr/>
      </p:nvGrpSpPr>
      <p:grpSpPr>
        <a:xfrm>
          <a:off x="0" y="0"/>
          <a:ext cx="0" cy="0"/>
          <a:chOff x="0" y="0"/>
          <a:chExt cx="0" cy="0"/>
        </a:xfrm>
      </p:grpSpPr>
      <p:sp>
        <p:nvSpPr>
          <p:cNvPr id="59" name="Google Shape;59;p14"/>
          <p:cNvSpPr txBox="1"/>
          <p:nvPr/>
        </p:nvSpPr>
        <p:spPr>
          <a:xfrm>
            <a:off x="220206" y="486902"/>
            <a:ext cx="68007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4000">
                <a:latin typeface="Helvetica Neue"/>
                <a:ea typeface="Helvetica Neue"/>
                <a:cs typeface="Helvetica Neue"/>
                <a:sym typeface="Helvetica Neue"/>
              </a:rPr>
              <a:t>OVERVIEW</a:t>
            </a:r>
            <a:endParaRPr sz="4000">
              <a:latin typeface="Helvetica Neue"/>
              <a:ea typeface="Helvetica Neue"/>
              <a:cs typeface="Helvetica Neue"/>
              <a:sym typeface="Helvetica Neue"/>
            </a:endParaRPr>
          </a:p>
        </p:txBody>
      </p:sp>
      <p:sp>
        <p:nvSpPr>
          <p:cNvPr id="60" name="Google Shape;60;p14"/>
          <p:cNvSpPr/>
          <p:nvPr/>
        </p:nvSpPr>
        <p:spPr>
          <a:xfrm>
            <a:off x="3143250" y="601700"/>
            <a:ext cx="6081300" cy="3651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txBox="1"/>
          <p:nvPr/>
        </p:nvSpPr>
        <p:spPr>
          <a:xfrm>
            <a:off x="1014975" y="1384200"/>
            <a:ext cx="4016400" cy="23736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b="1" lang="en" sz="1800"/>
              <a:t>Our Mission</a:t>
            </a:r>
            <a:endParaRPr b="1" sz="1800"/>
          </a:p>
          <a:p>
            <a:pPr indent="-342900" lvl="0" marL="457200" rtl="0" algn="l">
              <a:lnSpc>
                <a:spcPct val="115000"/>
              </a:lnSpc>
              <a:spcBef>
                <a:spcPts val="0"/>
              </a:spcBef>
              <a:spcAft>
                <a:spcPts val="0"/>
              </a:spcAft>
              <a:buSzPts val="1800"/>
              <a:buChar char="●"/>
            </a:pPr>
            <a:r>
              <a:rPr b="1" lang="en" sz="1800"/>
              <a:t>Interface Selection</a:t>
            </a:r>
            <a:endParaRPr b="1" sz="1800"/>
          </a:p>
          <a:p>
            <a:pPr indent="-342900" lvl="0" marL="457200" rtl="0" algn="l">
              <a:lnSpc>
                <a:spcPct val="115000"/>
              </a:lnSpc>
              <a:spcBef>
                <a:spcPts val="0"/>
              </a:spcBef>
              <a:spcAft>
                <a:spcPts val="0"/>
              </a:spcAft>
              <a:buSzPts val="1800"/>
              <a:buChar char="●"/>
            </a:pPr>
            <a:r>
              <a:rPr b="1" lang="en" sz="1800"/>
              <a:t>Low-Fi Prototype</a:t>
            </a:r>
            <a:endParaRPr b="1" sz="1800"/>
          </a:p>
          <a:p>
            <a:pPr indent="-342900" lvl="0" marL="457200" rtl="0" algn="l">
              <a:lnSpc>
                <a:spcPct val="115000"/>
              </a:lnSpc>
              <a:spcBef>
                <a:spcPts val="0"/>
              </a:spcBef>
              <a:spcAft>
                <a:spcPts val="0"/>
              </a:spcAft>
              <a:buSzPts val="1800"/>
              <a:buChar char="●"/>
            </a:pPr>
            <a:r>
              <a:rPr b="1" lang="en" sz="1800"/>
              <a:t>Experimental Methods</a:t>
            </a:r>
            <a:endParaRPr b="1" sz="1800"/>
          </a:p>
          <a:p>
            <a:pPr indent="-342900" lvl="0" marL="457200" rtl="0" algn="l">
              <a:lnSpc>
                <a:spcPct val="115000"/>
              </a:lnSpc>
              <a:spcBef>
                <a:spcPts val="0"/>
              </a:spcBef>
              <a:spcAft>
                <a:spcPts val="0"/>
              </a:spcAft>
              <a:buSzPts val="1800"/>
              <a:buChar char="●"/>
            </a:pPr>
            <a:r>
              <a:rPr b="1" lang="en" sz="1800"/>
              <a:t>Key Results</a:t>
            </a:r>
            <a:endParaRPr b="1" sz="1800"/>
          </a:p>
          <a:p>
            <a:pPr indent="-342900" lvl="0" marL="457200" rtl="0" algn="l">
              <a:lnSpc>
                <a:spcPct val="115000"/>
              </a:lnSpc>
              <a:spcBef>
                <a:spcPts val="0"/>
              </a:spcBef>
              <a:spcAft>
                <a:spcPts val="0"/>
              </a:spcAft>
              <a:buSzPts val="1800"/>
              <a:buChar char="●"/>
            </a:pPr>
            <a:r>
              <a:rPr b="1" lang="en" sz="1800"/>
              <a:t>Suggested UI Changes</a:t>
            </a:r>
            <a:endParaRPr b="1" sz="1800"/>
          </a:p>
          <a:p>
            <a:pPr indent="-342900" lvl="0" marL="457200" rtl="0" algn="l">
              <a:lnSpc>
                <a:spcPct val="115000"/>
              </a:lnSpc>
              <a:spcBef>
                <a:spcPts val="0"/>
              </a:spcBef>
              <a:spcAft>
                <a:spcPts val="0"/>
              </a:spcAft>
              <a:buSzPts val="1800"/>
              <a:buChar char="●"/>
            </a:pPr>
            <a:r>
              <a:rPr b="1" lang="en" sz="1800"/>
              <a:t>Summary</a:t>
            </a:r>
            <a:endParaRPr b="1"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65"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2780538" y="1589063"/>
            <a:ext cx="2731151" cy="1536276"/>
          </a:xfrm>
          <a:prstGeom prst="rect">
            <a:avLst/>
          </a:prstGeom>
          <a:noFill/>
          <a:ln>
            <a:noFill/>
          </a:ln>
        </p:spPr>
      </p:pic>
      <p:sp>
        <p:nvSpPr>
          <p:cNvPr id="67" name="Google Shape;67;p15"/>
          <p:cNvSpPr txBox="1"/>
          <p:nvPr/>
        </p:nvSpPr>
        <p:spPr>
          <a:xfrm>
            <a:off x="229631" y="218927"/>
            <a:ext cx="68007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4000">
                <a:latin typeface="Helvetica Neue"/>
                <a:ea typeface="Helvetica Neue"/>
                <a:cs typeface="Helvetica Neue"/>
                <a:sym typeface="Helvetica Neue"/>
              </a:rPr>
              <a:t>ABOUT ALTiO</a:t>
            </a:r>
            <a:endParaRPr sz="4000">
              <a:latin typeface="Helvetica Neue"/>
              <a:ea typeface="Helvetica Neue"/>
              <a:cs typeface="Helvetica Neue"/>
              <a:sym typeface="Helvetica Neue"/>
            </a:endParaRPr>
          </a:p>
        </p:txBody>
      </p:sp>
      <p:grpSp>
        <p:nvGrpSpPr>
          <p:cNvPr id="68" name="Google Shape;68;p15"/>
          <p:cNvGrpSpPr/>
          <p:nvPr/>
        </p:nvGrpSpPr>
        <p:grpSpPr>
          <a:xfrm>
            <a:off x="5572100" y="3074208"/>
            <a:ext cx="3400200" cy="860912"/>
            <a:chOff x="5587750" y="3089871"/>
            <a:chExt cx="3400200" cy="804967"/>
          </a:xfrm>
        </p:grpSpPr>
        <p:sp>
          <p:nvSpPr>
            <p:cNvPr id="69" name="Google Shape;69;p15"/>
            <p:cNvSpPr/>
            <p:nvPr/>
          </p:nvSpPr>
          <p:spPr>
            <a:xfrm>
              <a:off x="5587750" y="3125338"/>
              <a:ext cx="3056100" cy="7695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70" name="Google Shape;70;p15"/>
            <p:cNvSpPr txBox="1"/>
            <p:nvPr/>
          </p:nvSpPr>
          <p:spPr>
            <a:xfrm>
              <a:off x="5587750" y="3089871"/>
              <a:ext cx="3400200" cy="7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latin typeface="Lora"/>
                  <a:ea typeface="Lora"/>
                  <a:cs typeface="Lora"/>
                  <a:sym typeface="Lora"/>
                </a:rPr>
                <a:t>Reimagining audio for </a:t>
              </a:r>
              <a:r>
                <a:rPr b="1" i="1" lang="en" sz="2100">
                  <a:latin typeface="Lora"/>
                  <a:ea typeface="Lora"/>
                  <a:cs typeface="Lora"/>
                  <a:sym typeface="Lora"/>
                </a:rPr>
                <a:t>everyone</a:t>
              </a:r>
              <a:r>
                <a:rPr b="1" lang="en" sz="2100">
                  <a:latin typeface="Lora"/>
                  <a:ea typeface="Lora"/>
                  <a:cs typeface="Lora"/>
                  <a:sym typeface="Lora"/>
                </a:rPr>
                <a:t>.</a:t>
              </a:r>
              <a:endParaRPr b="1" i="1" sz="2100">
                <a:latin typeface="Lora"/>
                <a:ea typeface="Lora"/>
                <a:cs typeface="Lora"/>
                <a:sym typeface="Lora"/>
              </a:endParaRPr>
            </a:p>
          </p:txBody>
        </p:sp>
      </p:grpSp>
      <p:sp>
        <p:nvSpPr>
          <p:cNvPr id="71" name="Google Shape;71;p15"/>
          <p:cNvSpPr txBox="1"/>
          <p:nvPr/>
        </p:nvSpPr>
        <p:spPr>
          <a:xfrm>
            <a:off x="655500" y="4494225"/>
            <a:ext cx="783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t>Our goal is to make digital audio more accessible to the deaf and hard of hearing communities.</a:t>
            </a:r>
            <a:endParaRPr u="sng"/>
          </a:p>
        </p:txBody>
      </p:sp>
      <p:sp>
        <p:nvSpPr>
          <p:cNvPr id="72" name="Google Shape;72;p15"/>
          <p:cNvSpPr txBox="1"/>
          <p:nvPr/>
        </p:nvSpPr>
        <p:spPr>
          <a:xfrm>
            <a:off x="229625" y="4094025"/>
            <a:ext cx="783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VALUE PROPOSITION:</a:t>
            </a:r>
            <a:endParaRPr b="1"/>
          </a:p>
        </p:txBody>
      </p:sp>
      <p:pic>
        <p:nvPicPr>
          <p:cNvPr id="73" name="Google Shape;73;p15"/>
          <p:cNvPicPr preferRelativeResize="0"/>
          <p:nvPr/>
        </p:nvPicPr>
        <p:blipFill>
          <a:blip r:embed="rId4">
            <a:alphaModFix/>
          </a:blip>
          <a:stretch>
            <a:fillRect/>
          </a:stretch>
        </p:blipFill>
        <p:spPr>
          <a:xfrm>
            <a:off x="6628679" y="2085035"/>
            <a:ext cx="1433950" cy="716975"/>
          </a:xfrm>
          <a:prstGeom prst="rect">
            <a:avLst/>
          </a:prstGeom>
          <a:noFill/>
          <a:ln>
            <a:noFill/>
          </a:ln>
        </p:spPr>
      </p:pic>
      <p:pic>
        <p:nvPicPr>
          <p:cNvPr id="74" name="Google Shape;74;p15"/>
          <p:cNvPicPr preferRelativeResize="0"/>
          <p:nvPr/>
        </p:nvPicPr>
        <p:blipFill>
          <a:blip r:embed="rId5">
            <a:alphaModFix/>
          </a:blip>
          <a:stretch>
            <a:fillRect/>
          </a:stretch>
        </p:blipFill>
        <p:spPr>
          <a:xfrm>
            <a:off x="4780021" y="835596"/>
            <a:ext cx="1154250" cy="649262"/>
          </a:xfrm>
          <a:prstGeom prst="rect">
            <a:avLst/>
          </a:prstGeom>
          <a:noFill/>
          <a:ln>
            <a:noFill/>
          </a:ln>
        </p:spPr>
      </p:pic>
      <p:pic>
        <p:nvPicPr>
          <p:cNvPr id="75" name="Google Shape;75;p15"/>
          <p:cNvPicPr preferRelativeResize="0"/>
          <p:nvPr/>
        </p:nvPicPr>
        <p:blipFill>
          <a:blip r:embed="rId6">
            <a:alphaModFix/>
          </a:blip>
          <a:stretch>
            <a:fillRect/>
          </a:stretch>
        </p:blipFill>
        <p:spPr>
          <a:xfrm>
            <a:off x="1274076" y="1891598"/>
            <a:ext cx="1154250" cy="769500"/>
          </a:xfrm>
          <a:prstGeom prst="rect">
            <a:avLst/>
          </a:prstGeom>
          <a:noFill/>
          <a:ln>
            <a:noFill/>
          </a:ln>
        </p:spPr>
      </p:pic>
      <p:pic>
        <p:nvPicPr>
          <p:cNvPr id="76" name="Google Shape;76;p15"/>
          <p:cNvPicPr preferRelativeResize="0"/>
          <p:nvPr/>
        </p:nvPicPr>
        <p:blipFill>
          <a:blip r:embed="rId7">
            <a:alphaModFix/>
          </a:blip>
          <a:stretch>
            <a:fillRect/>
          </a:stretch>
        </p:blipFill>
        <p:spPr>
          <a:xfrm>
            <a:off x="3316650" y="3074200"/>
            <a:ext cx="2117799" cy="924025"/>
          </a:xfrm>
          <a:prstGeom prst="rect">
            <a:avLst/>
          </a:prstGeom>
          <a:noFill/>
          <a:ln cap="flat" cmpd="sng" w="9525">
            <a:solidFill>
              <a:srgbClr val="66666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80" name="Shape 80"/>
        <p:cNvGrpSpPr/>
        <p:nvPr/>
      </p:nvGrpSpPr>
      <p:grpSpPr>
        <a:xfrm>
          <a:off x="0" y="0"/>
          <a:ext cx="0" cy="0"/>
          <a:chOff x="0" y="0"/>
          <a:chExt cx="0" cy="0"/>
        </a:xfrm>
      </p:grpSpPr>
      <p:sp>
        <p:nvSpPr>
          <p:cNvPr id="81" name="Google Shape;81;p16"/>
          <p:cNvSpPr txBox="1"/>
          <p:nvPr/>
        </p:nvSpPr>
        <p:spPr>
          <a:xfrm>
            <a:off x="229631" y="218927"/>
            <a:ext cx="68007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4000">
                <a:latin typeface="Helvetica Neue"/>
                <a:ea typeface="Helvetica Neue"/>
                <a:cs typeface="Helvetica Neue"/>
                <a:sym typeface="Helvetica Neue"/>
              </a:rPr>
              <a:t>SELECTED INTERFACES </a:t>
            </a:r>
            <a:endParaRPr sz="4000">
              <a:latin typeface="Helvetica Neue"/>
              <a:ea typeface="Helvetica Neue"/>
              <a:cs typeface="Helvetica Neue"/>
              <a:sym typeface="Helvetica Neue"/>
            </a:endParaRPr>
          </a:p>
        </p:txBody>
      </p:sp>
      <p:pic>
        <p:nvPicPr>
          <p:cNvPr id="82" name="Google Shape;82;p16"/>
          <p:cNvPicPr preferRelativeResize="0"/>
          <p:nvPr/>
        </p:nvPicPr>
        <p:blipFill rotWithShape="1">
          <a:blip r:embed="rId3">
            <a:alphaModFix/>
          </a:blip>
          <a:srcRect b="5383" l="0" r="0" t="31509"/>
          <a:stretch/>
        </p:blipFill>
        <p:spPr>
          <a:xfrm rot="-5400000">
            <a:off x="1228988" y="17200"/>
            <a:ext cx="2836225" cy="4627500"/>
          </a:xfrm>
          <a:prstGeom prst="rect">
            <a:avLst/>
          </a:prstGeom>
          <a:noFill/>
          <a:ln cap="flat" cmpd="sng" w="9525">
            <a:solidFill>
              <a:srgbClr val="999999"/>
            </a:solidFill>
            <a:prstDash val="solid"/>
            <a:round/>
            <a:headEnd len="sm" w="sm" type="none"/>
            <a:tailEnd len="sm" w="sm" type="none"/>
          </a:ln>
        </p:spPr>
      </p:pic>
      <p:pic>
        <p:nvPicPr>
          <p:cNvPr id="83" name="Google Shape;83;p16"/>
          <p:cNvPicPr preferRelativeResize="0"/>
          <p:nvPr/>
        </p:nvPicPr>
        <p:blipFill>
          <a:blip r:embed="rId4">
            <a:alphaModFix/>
          </a:blip>
          <a:stretch>
            <a:fillRect/>
          </a:stretch>
        </p:blipFill>
        <p:spPr>
          <a:xfrm rot="-5400000">
            <a:off x="5530000" y="490763"/>
            <a:ext cx="2839849" cy="3680400"/>
          </a:xfrm>
          <a:prstGeom prst="rect">
            <a:avLst/>
          </a:prstGeom>
          <a:noFill/>
          <a:ln cap="flat" cmpd="sng" w="9525">
            <a:solidFill>
              <a:srgbClr val="999999"/>
            </a:solidFill>
            <a:prstDash val="solid"/>
            <a:round/>
            <a:headEnd len="sm" w="sm" type="none"/>
            <a:tailEnd len="sm" w="sm" type="none"/>
          </a:ln>
        </p:spPr>
      </p:pic>
      <p:sp>
        <p:nvSpPr>
          <p:cNvPr id="84" name="Google Shape;84;p16"/>
          <p:cNvSpPr txBox="1"/>
          <p:nvPr/>
        </p:nvSpPr>
        <p:spPr>
          <a:xfrm>
            <a:off x="333350" y="3749075"/>
            <a:ext cx="403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Interface A - Native Social Media App</a:t>
            </a:r>
            <a:endParaRPr b="1"/>
          </a:p>
        </p:txBody>
      </p:sp>
      <p:sp>
        <p:nvSpPr>
          <p:cNvPr id="85" name="Google Shape;85;p16"/>
          <p:cNvSpPr txBox="1"/>
          <p:nvPr/>
        </p:nvSpPr>
        <p:spPr>
          <a:xfrm>
            <a:off x="5109750" y="3749075"/>
            <a:ext cx="368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Interface B - Audio Recognition / Plug-In</a:t>
            </a:r>
            <a:endParaRPr b="1"/>
          </a:p>
        </p:txBody>
      </p:sp>
      <p:sp>
        <p:nvSpPr>
          <p:cNvPr id="86" name="Google Shape;86;p16"/>
          <p:cNvSpPr txBox="1"/>
          <p:nvPr/>
        </p:nvSpPr>
        <p:spPr>
          <a:xfrm>
            <a:off x="333350" y="4149275"/>
            <a:ext cx="46275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S</a:t>
            </a:r>
            <a:r>
              <a:rPr lang="en"/>
              <a:t>ocial media platform with ALTiO</a:t>
            </a:r>
            <a:endParaRPr/>
          </a:p>
          <a:p>
            <a:pPr indent="-317500" lvl="0" marL="457200" rtl="0" algn="l">
              <a:spcBef>
                <a:spcPts val="0"/>
              </a:spcBef>
              <a:spcAft>
                <a:spcPts val="0"/>
              </a:spcAft>
              <a:buSzPts val="1400"/>
              <a:buChar char="●"/>
            </a:pPr>
            <a:r>
              <a:rPr lang="en"/>
              <a:t>Requires ALTiO interpretations be posted as a supplement to all content with audio</a:t>
            </a:r>
            <a:endParaRPr/>
          </a:p>
        </p:txBody>
      </p:sp>
      <p:sp>
        <p:nvSpPr>
          <p:cNvPr id="87" name="Google Shape;87;p16"/>
          <p:cNvSpPr txBox="1"/>
          <p:nvPr/>
        </p:nvSpPr>
        <p:spPr>
          <a:xfrm>
            <a:off x="5030950" y="4096800"/>
            <a:ext cx="4030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Audio recognition</a:t>
            </a:r>
            <a:endParaRPr/>
          </a:p>
          <a:p>
            <a:pPr indent="-317500" lvl="0" marL="457200" rtl="0" algn="l">
              <a:spcBef>
                <a:spcPts val="0"/>
              </a:spcBef>
              <a:spcAft>
                <a:spcPts val="0"/>
              </a:spcAft>
              <a:buSzPts val="1400"/>
              <a:buChar char="●"/>
            </a:pPr>
            <a:r>
              <a:rPr lang="en"/>
              <a:t>Visual interpretations for recognized audio</a:t>
            </a:r>
            <a:endParaRPr/>
          </a:p>
          <a:p>
            <a:pPr indent="-317500" lvl="0" marL="457200" rtl="0" algn="l">
              <a:spcBef>
                <a:spcPts val="0"/>
              </a:spcBef>
              <a:spcAft>
                <a:spcPts val="0"/>
              </a:spcAft>
              <a:buSzPts val="1400"/>
              <a:buChar char="●"/>
            </a:pPr>
            <a:r>
              <a:rPr lang="en"/>
              <a:t>Volunteers interpret songs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91" name="Shape 91"/>
        <p:cNvGrpSpPr/>
        <p:nvPr/>
      </p:nvGrpSpPr>
      <p:grpSpPr>
        <a:xfrm>
          <a:off x="0" y="0"/>
          <a:ext cx="0" cy="0"/>
          <a:chOff x="0" y="0"/>
          <a:chExt cx="0" cy="0"/>
        </a:xfrm>
      </p:grpSpPr>
      <p:sp>
        <p:nvSpPr>
          <p:cNvPr id="92" name="Google Shape;92;p17"/>
          <p:cNvSpPr txBox="1"/>
          <p:nvPr/>
        </p:nvSpPr>
        <p:spPr>
          <a:xfrm>
            <a:off x="229631" y="218927"/>
            <a:ext cx="68007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4000">
                <a:latin typeface="Helvetica Neue"/>
                <a:ea typeface="Helvetica Neue"/>
                <a:cs typeface="Helvetica Neue"/>
                <a:sym typeface="Helvetica Neue"/>
              </a:rPr>
              <a:t>SELECTION RATIONALE</a:t>
            </a:r>
            <a:endParaRPr sz="4000">
              <a:latin typeface="Helvetica Neue"/>
              <a:ea typeface="Helvetica Neue"/>
              <a:cs typeface="Helvetica Neue"/>
              <a:sym typeface="Helvetica Neue"/>
            </a:endParaRPr>
          </a:p>
        </p:txBody>
      </p:sp>
      <p:sp>
        <p:nvSpPr>
          <p:cNvPr id="93" name="Google Shape;93;p17"/>
          <p:cNvSpPr txBox="1"/>
          <p:nvPr/>
        </p:nvSpPr>
        <p:spPr>
          <a:xfrm>
            <a:off x="1079525" y="845325"/>
            <a:ext cx="403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p>
        </p:txBody>
      </p:sp>
      <p:sp>
        <p:nvSpPr>
          <p:cNvPr id="94" name="Google Shape;94;p17"/>
          <p:cNvSpPr txBox="1"/>
          <p:nvPr/>
        </p:nvSpPr>
        <p:spPr>
          <a:xfrm>
            <a:off x="3747900" y="912850"/>
            <a:ext cx="368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p>
        </p:txBody>
      </p:sp>
      <p:graphicFrame>
        <p:nvGraphicFramePr>
          <p:cNvPr id="95" name="Google Shape;95;p17"/>
          <p:cNvGraphicFramePr/>
          <p:nvPr/>
        </p:nvGraphicFramePr>
        <p:xfrm>
          <a:off x="545750" y="1094075"/>
          <a:ext cx="3000000" cy="3000000"/>
        </p:xfrm>
        <a:graphic>
          <a:graphicData uri="http://schemas.openxmlformats.org/drawingml/2006/table">
            <a:tbl>
              <a:tblPr>
                <a:noFill/>
                <a:tableStyleId>{A38BB77A-4756-4751-8D5F-873FE43E798D}</a:tableStyleId>
              </a:tblPr>
              <a:tblGrid>
                <a:gridCol w="785850"/>
                <a:gridCol w="3552275"/>
                <a:gridCol w="3714375"/>
              </a:tblGrid>
              <a:tr h="191300">
                <a:tc>
                  <a:txBody>
                    <a:bodyPr/>
                    <a:lstStyle/>
                    <a:p>
                      <a:pPr indent="0" lvl="0" marL="0" rtl="0" algn="l">
                        <a:spcBef>
                          <a:spcPts val="0"/>
                        </a:spcBef>
                        <a:spcAft>
                          <a:spcPts val="0"/>
                        </a:spcAft>
                        <a:buNone/>
                      </a:pPr>
                      <a:r>
                        <a:t/>
                      </a:r>
                      <a:endParaRPr b="1" sz="1100"/>
                    </a:p>
                  </a:txBody>
                  <a:tcPr marT="63500" marB="63500" marR="63500" marL="63500"/>
                </a:tc>
                <a:tc>
                  <a:txBody>
                    <a:bodyPr/>
                    <a:lstStyle/>
                    <a:p>
                      <a:pPr indent="0" lvl="0" marL="0" rtl="0" algn="ctr">
                        <a:spcBef>
                          <a:spcPts val="0"/>
                        </a:spcBef>
                        <a:spcAft>
                          <a:spcPts val="0"/>
                        </a:spcAft>
                        <a:buNone/>
                      </a:pPr>
                      <a:r>
                        <a:rPr b="1" lang="en">
                          <a:solidFill>
                            <a:schemeClr val="dk1"/>
                          </a:solidFill>
                        </a:rPr>
                        <a:t>Interface A - Native Social Media App</a:t>
                      </a:r>
                      <a:endParaRPr b="1" sz="1100"/>
                    </a:p>
                  </a:txBody>
                  <a:tcPr marT="63500" marB="63500" marR="63500" marL="63500"/>
                </a:tc>
                <a:tc>
                  <a:txBody>
                    <a:bodyPr/>
                    <a:lstStyle/>
                    <a:p>
                      <a:pPr indent="0" lvl="0" marL="0" rtl="0" algn="ctr">
                        <a:spcBef>
                          <a:spcPts val="0"/>
                        </a:spcBef>
                        <a:spcAft>
                          <a:spcPts val="0"/>
                        </a:spcAft>
                        <a:buNone/>
                      </a:pPr>
                      <a:r>
                        <a:rPr b="1" lang="en">
                          <a:solidFill>
                            <a:schemeClr val="dk1"/>
                          </a:solidFill>
                        </a:rPr>
                        <a:t>Interface B - Audio Recognition / Plug-In</a:t>
                      </a:r>
                      <a:endParaRPr b="1" sz="1100"/>
                    </a:p>
                  </a:txBody>
                  <a:tcPr marT="63500" marB="63500" marR="63500" marL="63500"/>
                </a:tc>
              </a:tr>
              <a:tr h="822850">
                <a:tc>
                  <a:txBody>
                    <a:bodyPr/>
                    <a:lstStyle/>
                    <a:p>
                      <a:pPr indent="0" lvl="0" marL="0" rtl="0" algn="ctr">
                        <a:spcBef>
                          <a:spcPts val="0"/>
                        </a:spcBef>
                        <a:spcAft>
                          <a:spcPts val="0"/>
                        </a:spcAft>
                        <a:buNone/>
                      </a:pPr>
                      <a:r>
                        <a:rPr b="1" lang="en"/>
                        <a:t>Pros</a:t>
                      </a:r>
                      <a:endParaRPr b="1"/>
                    </a:p>
                  </a:txBody>
                  <a:tcPr marT="63500" marB="63500" marR="63500" marL="63500" anchor="ctr"/>
                </a:tc>
                <a:tc>
                  <a:txBody>
                    <a:bodyPr/>
                    <a:lstStyle/>
                    <a:p>
                      <a:pPr indent="-298450" lvl="0" marL="457200" rtl="0" algn="l">
                        <a:spcBef>
                          <a:spcPts val="0"/>
                        </a:spcBef>
                        <a:spcAft>
                          <a:spcPts val="0"/>
                        </a:spcAft>
                        <a:buSzPts val="1100"/>
                        <a:buChar char="●"/>
                      </a:pPr>
                      <a:r>
                        <a:rPr lang="en" sz="1100"/>
                        <a:t>Easy to customize drawing to video's audio</a:t>
                      </a:r>
                      <a:endParaRPr sz="1100"/>
                    </a:p>
                    <a:p>
                      <a:pPr indent="-298450" lvl="0" marL="457200" rtl="0" algn="l">
                        <a:spcBef>
                          <a:spcPts val="0"/>
                        </a:spcBef>
                        <a:spcAft>
                          <a:spcPts val="0"/>
                        </a:spcAft>
                        <a:buSzPts val="1100"/>
                        <a:buChar char="●"/>
                      </a:pPr>
                      <a:r>
                        <a:rPr lang="en" sz="1100"/>
                        <a:t>Full control of content types</a:t>
                      </a:r>
                      <a:endParaRPr sz="1100"/>
                    </a:p>
                    <a:p>
                      <a:pPr indent="-298450" lvl="0" marL="457200" rtl="0" algn="l">
                        <a:spcBef>
                          <a:spcPts val="0"/>
                        </a:spcBef>
                        <a:spcAft>
                          <a:spcPts val="0"/>
                        </a:spcAft>
                        <a:buSzPts val="1100"/>
                        <a:buChar char="●"/>
                      </a:pPr>
                      <a:r>
                        <a:rPr lang="en" sz="1100"/>
                        <a:t>Every video will have a drawing</a:t>
                      </a:r>
                      <a:endParaRPr sz="1100"/>
                    </a:p>
                  </a:txBody>
                  <a:tcPr marT="63500" marB="63500" marR="63500" marL="63500"/>
                </a:tc>
                <a:tc>
                  <a:txBody>
                    <a:bodyPr/>
                    <a:lstStyle/>
                    <a:p>
                      <a:pPr indent="-298450" lvl="0" marL="457200" rtl="0" algn="l">
                        <a:spcBef>
                          <a:spcPts val="0"/>
                        </a:spcBef>
                        <a:spcAft>
                          <a:spcPts val="0"/>
                        </a:spcAft>
                        <a:buSzPts val="1100"/>
                        <a:buChar char="●"/>
                      </a:pPr>
                      <a:r>
                        <a:rPr lang="en" sz="1100"/>
                        <a:t>V</a:t>
                      </a:r>
                      <a:r>
                        <a:rPr lang="en" sz="1100"/>
                        <a:t>ersatile for all apps</a:t>
                      </a:r>
                      <a:endParaRPr sz="1100"/>
                    </a:p>
                    <a:p>
                      <a:pPr indent="-298450" lvl="0" marL="457200" rtl="0" algn="l">
                        <a:spcBef>
                          <a:spcPts val="0"/>
                        </a:spcBef>
                        <a:spcAft>
                          <a:spcPts val="0"/>
                        </a:spcAft>
                        <a:buSzPts val="1100"/>
                        <a:buChar char="●"/>
                      </a:pPr>
                      <a:r>
                        <a:rPr lang="en" sz="1100"/>
                        <a:t>Listen to music in your place</a:t>
                      </a:r>
                      <a:endParaRPr sz="1100"/>
                    </a:p>
                    <a:p>
                      <a:pPr indent="-298450" lvl="0" marL="457200" rtl="0" algn="l">
                        <a:spcBef>
                          <a:spcPts val="0"/>
                        </a:spcBef>
                        <a:spcAft>
                          <a:spcPts val="0"/>
                        </a:spcAft>
                        <a:buSzPts val="1100"/>
                        <a:buChar char="●"/>
                      </a:pPr>
                      <a:r>
                        <a:rPr lang="en" sz="1100"/>
                        <a:t>Drawing interpretations is buy in activity (only on what you want)</a:t>
                      </a:r>
                      <a:endParaRPr sz="1100"/>
                    </a:p>
                    <a:p>
                      <a:pPr indent="-298450" lvl="0" marL="457200" rtl="0" algn="l">
                        <a:spcBef>
                          <a:spcPts val="0"/>
                        </a:spcBef>
                        <a:spcAft>
                          <a:spcPts val="0"/>
                        </a:spcAft>
                        <a:buSzPts val="1100"/>
                        <a:buChar char="●"/>
                      </a:pPr>
                      <a:r>
                        <a:rPr lang="en" sz="1100"/>
                        <a:t>Focus on the music (audio) itself</a:t>
                      </a:r>
                      <a:endParaRPr sz="1100"/>
                    </a:p>
                  </a:txBody>
                  <a:tcPr marT="63500" marB="63500" marR="63500" marL="63500"/>
                </a:tc>
              </a:tr>
              <a:tr h="840100">
                <a:tc>
                  <a:txBody>
                    <a:bodyPr/>
                    <a:lstStyle/>
                    <a:p>
                      <a:pPr indent="0" lvl="0" marL="0" rtl="0" algn="ctr">
                        <a:spcBef>
                          <a:spcPts val="0"/>
                        </a:spcBef>
                        <a:spcAft>
                          <a:spcPts val="0"/>
                        </a:spcAft>
                        <a:buNone/>
                      </a:pPr>
                      <a:r>
                        <a:rPr b="1" lang="en"/>
                        <a:t>Cons</a:t>
                      </a:r>
                      <a:endParaRPr b="1"/>
                    </a:p>
                  </a:txBody>
                  <a:tcPr marT="63500" marB="63500" marR="63500" marL="63500" anchor="ctr"/>
                </a:tc>
                <a:tc>
                  <a:txBody>
                    <a:bodyPr/>
                    <a:lstStyle/>
                    <a:p>
                      <a:pPr indent="-298450" lvl="0" marL="457200" rtl="0" algn="l">
                        <a:spcBef>
                          <a:spcPts val="0"/>
                        </a:spcBef>
                        <a:spcAft>
                          <a:spcPts val="0"/>
                        </a:spcAft>
                        <a:buSzPts val="1100"/>
                        <a:buChar char="●"/>
                      </a:pPr>
                      <a:r>
                        <a:rPr lang="en" sz="1100"/>
                        <a:t>Only for users on the app</a:t>
                      </a:r>
                      <a:endParaRPr sz="1100"/>
                    </a:p>
                    <a:p>
                      <a:pPr indent="-298450" lvl="0" marL="457200" rtl="0" algn="l">
                        <a:spcBef>
                          <a:spcPts val="0"/>
                        </a:spcBef>
                        <a:spcAft>
                          <a:spcPts val="0"/>
                        </a:spcAft>
                        <a:buSzPts val="1100"/>
                        <a:buChar char="●"/>
                      </a:pPr>
                      <a:r>
                        <a:rPr lang="en" sz="1100"/>
                        <a:t>Takes long to post content (interpret on top of post) - may discourage people from posting</a:t>
                      </a:r>
                      <a:endParaRPr sz="1100"/>
                    </a:p>
                  </a:txBody>
                  <a:tcPr marT="63500" marB="63500" marR="63500" marL="63500"/>
                </a:tc>
                <a:tc>
                  <a:txBody>
                    <a:bodyPr/>
                    <a:lstStyle/>
                    <a:p>
                      <a:pPr indent="-298450" lvl="0" marL="457200" rtl="0" algn="l">
                        <a:spcBef>
                          <a:spcPts val="0"/>
                        </a:spcBef>
                        <a:spcAft>
                          <a:spcPts val="0"/>
                        </a:spcAft>
                        <a:buSzPts val="1100"/>
                        <a:buChar char="●"/>
                      </a:pPr>
                      <a:r>
                        <a:rPr lang="en" sz="1100"/>
                        <a:t>Maybe less People will draw</a:t>
                      </a:r>
                      <a:endParaRPr sz="1100"/>
                    </a:p>
                    <a:p>
                      <a:pPr indent="-298450" lvl="0" marL="457200" rtl="0" algn="l">
                        <a:spcBef>
                          <a:spcPts val="0"/>
                        </a:spcBef>
                        <a:spcAft>
                          <a:spcPts val="0"/>
                        </a:spcAft>
                        <a:buSzPts val="1100"/>
                        <a:buChar char="●"/>
                      </a:pPr>
                      <a:r>
                        <a:rPr lang="en" sz="1100"/>
                        <a:t>May be difficult to implement</a:t>
                      </a:r>
                      <a:endParaRPr sz="1100"/>
                    </a:p>
                    <a:p>
                      <a:pPr indent="-298450" lvl="0" marL="457200" rtl="0" algn="l">
                        <a:spcBef>
                          <a:spcPts val="0"/>
                        </a:spcBef>
                        <a:spcAft>
                          <a:spcPts val="0"/>
                        </a:spcAft>
                        <a:buSzPts val="1100"/>
                        <a:buChar char="●"/>
                      </a:pPr>
                      <a:r>
                        <a:rPr lang="en" sz="1100">
                          <a:solidFill>
                            <a:schemeClr val="dk1"/>
                          </a:solidFill>
                        </a:rPr>
                        <a:t>Artists pick which audio to interpret for - not all content will have interpretations</a:t>
                      </a:r>
                      <a:endParaRPr sz="1100"/>
                    </a:p>
                  </a:txBody>
                  <a:tcPr marT="63500" marB="63500" marR="63500" marL="63500"/>
                </a:tc>
              </a:tr>
            </a:tbl>
          </a:graphicData>
        </a:graphic>
      </p:graphicFrame>
      <p:sp>
        <p:nvSpPr>
          <p:cNvPr id="96" name="Google Shape;96;p17"/>
          <p:cNvSpPr txBox="1"/>
          <p:nvPr/>
        </p:nvSpPr>
        <p:spPr>
          <a:xfrm>
            <a:off x="698575" y="3989925"/>
            <a:ext cx="7833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Since the mission of ALTiO is to make digital audio more accessible to the deaf and hard of hearing community, we want to make sure that all content on this platform is deaf/hard of hearing-friendly.</a:t>
            </a:r>
            <a:endParaRPr/>
          </a:p>
        </p:txBody>
      </p:sp>
      <p:sp>
        <p:nvSpPr>
          <p:cNvPr id="97" name="Google Shape;97;p17"/>
          <p:cNvSpPr txBox="1"/>
          <p:nvPr/>
        </p:nvSpPr>
        <p:spPr>
          <a:xfrm>
            <a:off x="272700" y="3641425"/>
            <a:ext cx="783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Reasoning for selection:</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01" name="Shape 101"/>
        <p:cNvGrpSpPr/>
        <p:nvPr/>
      </p:nvGrpSpPr>
      <p:grpSpPr>
        <a:xfrm>
          <a:off x="0" y="0"/>
          <a:ext cx="0" cy="0"/>
          <a:chOff x="0" y="0"/>
          <a:chExt cx="0" cy="0"/>
        </a:xfrm>
      </p:grpSpPr>
      <p:sp>
        <p:nvSpPr>
          <p:cNvPr id="102" name="Google Shape;102;p18"/>
          <p:cNvSpPr txBox="1"/>
          <p:nvPr/>
        </p:nvSpPr>
        <p:spPr>
          <a:xfrm>
            <a:off x="229631" y="218927"/>
            <a:ext cx="6800700" cy="1169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4000">
                <a:latin typeface="Helvetica Neue"/>
                <a:ea typeface="Helvetica Neue"/>
                <a:cs typeface="Helvetica Neue"/>
                <a:sym typeface="Helvetica Neue"/>
              </a:rPr>
              <a:t>LOW-FI PROTOTYPE STRUCTURE</a:t>
            </a:r>
            <a:endParaRPr sz="4000">
              <a:latin typeface="Helvetica Neue"/>
              <a:ea typeface="Helvetica Neue"/>
              <a:cs typeface="Helvetica Neue"/>
              <a:sym typeface="Helvetica Neue"/>
            </a:endParaRPr>
          </a:p>
        </p:txBody>
      </p:sp>
      <p:sp>
        <p:nvSpPr>
          <p:cNvPr id="103" name="Google Shape;103;p18"/>
          <p:cNvSpPr txBox="1"/>
          <p:nvPr/>
        </p:nvSpPr>
        <p:spPr>
          <a:xfrm>
            <a:off x="1079525" y="845325"/>
            <a:ext cx="403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p>
        </p:txBody>
      </p:sp>
      <p:sp>
        <p:nvSpPr>
          <p:cNvPr id="104" name="Google Shape;104;p18"/>
          <p:cNvSpPr txBox="1"/>
          <p:nvPr/>
        </p:nvSpPr>
        <p:spPr>
          <a:xfrm>
            <a:off x="3747900" y="912850"/>
            <a:ext cx="368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p>
        </p:txBody>
      </p:sp>
      <p:pic>
        <p:nvPicPr>
          <p:cNvPr id="105" name="Google Shape;105;p18"/>
          <p:cNvPicPr preferRelativeResize="0"/>
          <p:nvPr/>
        </p:nvPicPr>
        <p:blipFill>
          <a:blip r:embed="rId3">
            <a:alphaModFix/>
          </a:blip>
          <a:stretch>
            <a:fillRect/>
          </a:stretch>
        </p:blipFill>
        <p:spPr>
          <a:xfrm>
            <a:off x="328235" y="1313050"/>
            <a:ext cx="7607279" cy="3754875"/>
          </a:xfrm>
          <a:prstGeom prst="rect">
            <a:avLst/>
          </a:prstGeom>
          <a:noFill/>
          <a:ln>
            <a:noFill/>
          </a:ln>
        </p:spPr>
      </p:pic>
      <p:sp>
        <p:nvSpPr>
          <p:cNvPr id="106" name="Google Shape;106;p18"/>
          <p:cNvSpPr/>
          <p:nvPr/>
        </p:nvSpPr>
        <p:spPr>
          <a:xfrm>
            <a:off x="5708300" y="1621625"/>
            <a:ext cx="3056100" cy="7695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txBox="1"/>
          <p:nvPr/>
        </p:nvSpPr>
        <p:spPr>
          <a:xfrm>
            <a:off x="5708300" y="1621625"/>
            <a:ext cx="34002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Lora"/>
                <a:ea typeface="Lora"/>
                <a:cs typeface="Lora"/>
                <a:sym typeface="Lora"/>
              </a:rPr>
              <a:t>Built with sketches and Marvel App</a:t>
            </a:r>
            <a:endParaRPr b="1" i="1" sz="1900">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11" name="Shape 111"/>
        <p:cNvGrpSpPr/>
        <p:nvPr/>
      </p:nvGrpSpPr>
      <p:grpSpPr>
        <a:xfrm>
          <a:off x="0" y="0"/>
          <a:ext cx="0" cy="0"/>
          <a:chOff x="0" y="0"/>
          <a:chExt cx="0" cy="0"/>
        </a:xfrm>
      </p:grpSpPr>
      <p:sp>
        <p:nvSpPr>
          <p:cNvPr id="112" name="Google Shape;112;p19"/>
          <p:cNvSpPr txBox="1"/>
          <p:nvPr/>
        </p:nvSpPr>
        <p:spPr>
          <a:xfrm>
            <a:off x="229631" y="218927"/>
            <a:ext cx="6800700" cy="948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SIMPLE TASK: </a:t>
            </a:r>
            <a:endParaRPr b="1" sz="3800">
              <a:latin typeface="Helvetica Neue"/>
              <a:ea typeface="Helvetica Neue"/>
              <a:cs typeface="Helvetica Neue"/>
              <a:sym typeface="Helvetica Neue"/>
            </a:endParaRPr>
          </a:p>
          <a:p>
            <a:pPr indent="0" lvl="0" marL="0" rtl="0" algn="l">
              <a:lnSpc>
                <a:spcPct val="80000"/>
              </a:lnSpc>
              <a:spcBef>
                <a:spcPts val="0"/>
              </a:spcBef>
              <a:spcAft>
                <a:spcPts val="0"/>
              </a:spcAft>
              <a:buNone/>
            </a:pPr>
            <a:r>
              <a:rPr b="1" lang="en" sz="2400">
                <a:latin typeface="Helvetica Neue"/>
                <a:ea typeface="Helvetica Neue"/>
                <a:cs typeface="Helvetica Neue"/>
                <a:sym typeface="Helvetica Neue"/>
              </a:rPr>
              <a:t>Interpret audio</a:t>
            </a:r>
            <a:endParaRPr sz="2400">
              <a:latin typeface="Helvetica Neue"/>
              <a:ea typeface="Helvetica Neue"/>
              <a:cs typeface="Helvetica Neue"/>
              <a:sym typeface="Helvetica Neue"/>
            </a:endParaRPr>
          </a:p>
        </p:txBody>
      </p:sp>
      <p:sp>
        <p:nvSpPr>
          <p:cNvPr id="113" name="Google Shape;113;p19"/>
          <p:cNvSpPr txBox="1"/>
          <p:nvPr/>
        </p:nvSpPr>
        <p:spPr>
          <a:xfrm>
            <a:off x="491550" y="2453325"/>
            <a:ext cx="3916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user follows the prompts to create a post and add a drawing.</a:t>
            </a:r>
            <a:endParaRPr/>
          </a:p>
        </p:txBody>
      </p:sp>
      <p:sp>
        <p:nvSpPr>
          <p:cNvPr id="114" name="Google Shape;114;p19"/>
          <p:cNvSpPr txBox="1"/>
          <p:nvPr/>
        </p:nvSpPr>
        <p:spPr>
          <a:xfrm>
            <a:off x="229625" y="2053125"/>
            <a:ext cx="408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Explanation</a:t>
            </a:r>
            <a:r>
              <a:rPr b="1" lang="en"/>
              <a:t>:</a:t>
            </a:r>
            <a:endParaRPr b="1"/>
          </a:p>
        </p:txBody>
      </p:sp>
      <p:pic>
        <p:nvPicPr>
          <p:cNvPr id="115" name="Google Shape;115;p19"/>
          <p:cNvPicPr preferRelativeResize="0"/>
          <p:nvPr/>
        </p:nvPicPr>
        <p:blipFill rotWithShape="1">
          <a:blip r:embed="rId3">
            <a:alphaModFix/>
          </a:blip>
          <a:srcRect b="0" l="14900" r="0" t="18059"/>
          <a:stretch/>
        </p:blipFill>
        <p:spPr>
          <a:xfrm>
            <a:off x="4703349" y="1363525"/>
            <a:ext cx="4083475" cy="3302300"/>
          </a:xfrm>
          <a:prstGeom prst="rect">
            <a:avLst/>
          </a:prstGeom>
          <a:noFill/>
          <a:ln cap="flat" cmpd="sng" w="9525">
            <a:solidFill>
              <a:srgbClr val="666666"/>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19" name="Shape 119"/>
        <p:cNvGrpSpPr/>
        <p:nvPr/>
      </p:nvGrpSpPr>
      <p:grpSpPr>
        <a:xfrm>
          <a:off x="0" y="0"/>
          <a:ext cx="0" cy="0"/>
          <a:chOff x="0" y="0"/>
          <a:chExt cx="0" cy="0"/>
        </a:xfrm>
      </p:grpSpPr>
      <p:sp>
        <p:nvSpPr>
          <p:cNvPr id="120" name="Google Shape;120;p20"/>
          <p:cNvSpPr txBox="1"/>
          <p:nvPr/>
        </p:nvSpPr>
        <p:spPr>
          <a:xfrm>
            <a:off x="229631" y="218927"/>
            <a:ext cx="6800700" cy="948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MODERATE TASK: </a:t>
            </a:r>
            <a:endParaRPr b="1" sz="3800">
              <a:latin typeface="Helvetica Neue"/>
              <a:ea typeface="Helvetica Neue"/>
              <a:cs typeface="Helvetica Neue"/>
              <a:sym typeface="Helvetica Neue"/>
            </a:endParaRPr>
          </a:p>
          <a:p>
            <a:pPr indent="0" lvl="0" marL="0" rtl="0" algn="l">
              <a:lnSpc>
                <a:spcPct val="80000"/>
              </a:lnSpc>
              <a:spcBef>
                <a:spcPts val="0"/>
              </a:spcBef>
              <a:spcAft>
                <a:spcPts val="0"/>
              </a:spcAft>
              <a:buNone/>
            </a:pPr>
            <a:r>
              <a:rPr b="1" lang="en" sz="2400">
                <a:latin typeface="Helvetica Neue"/>
                <a:ea typeface="Helvetica Neue"/>
                <a:cs typeface="Helvetica Neue"/>
                <a:sym typeface="Helvetica Neue"/>
              </a:rPr>
              <a:t>Explain and clarify interpretation</a:t>
            </a:r>
            <a:endParaRPr sz="2400">
              <a:latin typeface="Helvetica Neue"/>
              <a:ea typeface="Helvetica Neue"/>
              <a:cs typeface="Helvetica Neue"/>
              <a:sym typeface="Helvetica Neue"/>
            </a:endParaRPr>
          </a:p>
        </p:txBody>
      </p:sp>
      <p:pic>
        <p:nvPicPr>
          <p:cNvPr id="121" name="Google Shape;121;p20"/>
          <p:cNvPicPr preferRelativeResize="0"/>
          <p:nvPr/>
        </p:nvPicPr>
        <p:blipFill>
          <a:blip r:embed="rId3">
            <a:alphaModFix/>
          </a:blip>
          <a:stretch>
            <a:fillRect/>
          </a:stretch>
        </p:blipFill>
        <p:spPr>
          <a:xfrm>
            <a:off x="4867353" y="1574825"/>
            <a:ext cx="4007149" cy="3091000"/>
          </a:xfrm>
          <a:prstGeom prst="rect">
            <a:avLst/>
          </a:prstGeom>
          <a:noFill/>
          <a:ln cap="flat" cmpd="sng" w="9525">
            <a:solidFill>
              <a:srgbClr val="666666"/>
            </a:solidFill>
            <a:prstDash val="solid"/>
            <a:round/>
            <a:headEnd len="sm" w="sm" type="none"/>
            <a:tailEnd len="sm" w="sm" type="none"/>
          </a:ln>
        </p:spPr>
      </p:pic>
      <p:sp>
        <p:nvSpPr>
          <p:cNvPr id="122" name="Google Shape;122;p20"/>
          <p:cNvSpPr txBox="1"/>
          <p:nvPr/>
        </p:nvSpPr>
        <p:spPr>
          <a:xfrm>
            <a:off x="491550" y="2453325"/>
            <a:ext cx="3916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user follows the prompts to name their ALTiO and add captions/explanation.</a:t>
            </a:r>
            <a:endParaRPr/>
          </a:p>
        </p:txBody>
      </p:sp>
      <p:sp>
        <p:nvSpPr>
          <p:cNvPr id="123" name="Google Shape;123;p20"/>
          <p:cNvSpPr txBox="1"/>
          <p:nvPr/>
        </p:nvSpPr>
        <p:spPr>
          <a:xfrm>
            <a:off x="229625" y="2053125"/>
            <a:ext cx="408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Explanation:</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27" name="Shape 127"/>
        <p:cNvGrpSpPr/>
        <p:nvPr/>
      </p:nvGrpSpPr>
      <p:grpSpPr>
        <a:xfrm>
          <a:off x="0" y="0"/>
          <a:ext cx="0" cy="0"/>
          <a:chOff x="0" y="0"/>
          <a:chExt cx="0" cy="0"/>
        </a:xfrm>
      </p:grpSpPr>
      <p:sp>
        <p:nvSpPr>
          <p:cNvPr id="128" name="Google Shape;128;p21"/>
          <p:cNvSpPr txBox="1"/>
          <p:nvPr/>
        </p:nvSpPr>
        <p:spPr>
          <a:xfrm>
            <a:off x="229631" y="218927"/>
            <a:ext cx="6800700" cy="1243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COMPLEX TASK: </a:t>
            </a:r>
            <a:endParaRPr b="1" sz="3800">
              <a:latin typeface="Helvetica Neue"/>
              <a:ea typeface="Helvetica Neue"/>
              <a:cs typeface="Helvetica Neue"/>
              <a:sym typeface="Helvetica Neue"/>
            </a:endParaRPr>
          </a:p>
          <a:p>
            <a:pPr indent="0" lvl="0" marL="0" rtl="0" algn="l">
              <a:lnSpc>
                <a:spcPct val="80000"/>
              </a:lnSpc>
              <a:spcBef>
                <a:spcPts val="0"/>
              </a:spcBef>
              <a:spcAft>
                <a:spcPts val="0"/>
              </a:spcAft>
              <a:buNone/>
            </a:pPr>
            <a:r>
              <a:rPr b="1" lang="en" sz="2400">
                <a:latin typeface="Helvetica Neue"/>
                <a:ea typeface="Helvetica Neue"/>
                <a:cs typeface="Helvetica Neue"/>
                <a:sym typeface="Helvetica Neue"/>
              </a:rPr>
              <a:t>Interact with various interpretations and artists on the platform</a:t>
            </a:r>
            <a:endParaRPr b="1" sz="2400">
              <a:latin typeface="Helvetica Neue"/>
              <a:ea typeface="Helvetica Neue"/>
              <a:cs typeface="Helvetica Neue"/>
              <a:sym typeface="Helvetica Neue"/>
            </a:endParaRPr>
          </a:p>
        </p:txBody>
      </p:sp>
      <p:pic>
        <p:nvPicPr>
          <p:cNvPr id="129" name="Google Shape;129;p21"/>
          <p:cNvPicPr preferRelativeResize="0"/>
          <p:nvPr/>
        </p:nvPicPr>
        <p:blipFill rotWithShape="1">
          <a:blip r:embed="rId3">
            <a:alphaModFix/>
          </a:blip>
          <a:srcRect b="15668" l="13941" r="0" t="0"/>
          <a:stretch/>
        </p:blipFill>
        <p:spPr>
          <a:xfrm>
            <a:off x="3610846" y="1786375"/>
            <a:ext cx="5327049" cy="2936325"/>
          </a:xfrm>
          <a:prstGeom prst="rect">
            <a:avLst/>
          </a:prstGeom>
          <a:noFill/>
          <a:ln cap="flat" cmpd="sng" w="9525">
            <a:solidFill>
              <a:srgbClr val="666666"/>
            </a:solidFill>
            <a:prstDash val="solid"/>
            <a:round/>
            <a:headEnd len="sm" w="sm" type="none"/>
            <a:tailEnd len="sm" w="sm" type="none"/>
          </a:ln>
        </p:spPr>
      </p:pic>
      <p:sp>
        <p:nvSpPr>
          <p:cNvPr id="130" name="Google Shape;130;p21"/>
          <p:cNvSpPr txBox="1"/>
          <p:nvPr/>
        </p:nvSpPr>
        <p:spPr>
          <a:xfrm>
            <a:off x="491550" y="2453325"/>
            <a:ext cx="3046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user explores different contents in the app. Playing around with the profile page, hashtags, and posts in the feed.</a:t>
            </a:r>
            <a:endParaRPr/>
          </a:p>
        </p:txBody>
      </p:sp>
      <p:sp>
        <p:nvSpPr>
          <p:cNvPr id="131" name="Google Shape;131;p21"/>
          <p:cNvSpPr txBox="1"/>
          <p:nvPr/>
        </p:nvSpPr>
        <p:spPr>
          <a:xfrm>
            <a:off x="229625" y="2053125"/>
            <a:ext cx="408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Explanation:</a:t>
            </a:r>
            <a:endParaRPr b="1"/>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